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5" r:id="rId22"/>
    <p:sldId id="277" r:id="rId23"/>
    <p:sldId id="278" r:id="rId24"/>
    <p:sldId id="279" r:id="rId25"/>
    <p:sldId id="280" r:id="rId26"/>
    <p:sldId id="281" r:id="rId2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2" roundtripDataSignature="AMtx7mgopYhQgbrhsTr73k6pmOKuxKKJh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gel Rodriguez" initials="" lastIdx="3" clrIdx="0"/>
  <p:cmAuthor id="1" name="van Dam, Andries" initials="" lastIdx="2" clrIdx="1"/>
  <p:cmAuthor id="2" name="Litian Yang" initials="LY" lastIdx="12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4"/>
  </p:normalViewPr>
  <p:slideViewPr>
    <p:cSldViewPr snapToGrid="0">
      <p:cViewPr varScale="1">
        <p:scale>
          <a:sx n="138" d="100"/>
          <a:sy n="138" d="100"/>
        </p:scale>
        <p:origin x="88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customschemas.google.com/relationships/presentationmetadata" Target="meta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gif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" name="Google Shape;33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0" name="Google Shape;14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7" name="Google Shape;14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5" name="Google Shape;15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2" name="Google Shape;162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0" name="Google Shape;17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7" name="Google Shape;17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7" name="Google Shape;18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4" name="Google Shape;19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2" name="Google Shape;202;p1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1" name="Google Shape;211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" name="Google Shape;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8" name="Google Shape;228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9" name="Google Shape;219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9" name="Google Shape;239;p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7" name="Google Shape;247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4" name="Google Shape;254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61" name="Google Shape;261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8" name="Google Shape;268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8" name="Google Shape;4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6" name="Google Shape;5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3" name="Google Shape;6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70" name="Google Shape;7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8" name="Google Shape;78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100"/>
              <a:t>What to do with x-windows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3" name="Google Shape;13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8"/>
          <p:cNvSpPr txBox="1">
            <a:spLocks noGrp="1"/>
          </p:cNvSpPr>
          <p:nvPr>
            <p:ph type="sldNum" idx="12"/>
          </p:nvPr>
        </p:nvSpPr>
        <p:spPr>
          <a:xfrm>
            <a:off x="8585962" y="4835723"/>
            <a:ext cx="55880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/26</a:t>
            </a:r>
            <a:endParaRPr/>
          </a:p>
        </p:txBody>
      </p:sp>
      <p:sp>
        <p:nvSpPr>
          <p:cNvPr id="12" name="Google Shape;12;p28"/>
          <p:cNvSpPr txBox="1">
            <a:spLocks noGrp="1"/>
          </p:cNvSpPr>
          <p:nvPr>
            <p:ph type="title"/>
          </p:nvPr>
        </p:nvSpPr>
        <p:spPr>
          <a:xfrm>
            <a:off x="685800" y="1583342"/>
            <a:ext cx="7772400" cy="1159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8"/>
          <p:cNvSpPr txBox="1">
            <a:spLocks noGrp="1"/>
          </p:cNvSpPr>
          <p:nvPr>
            <p:ph type="body" idx="1"/>
          </p:nvPr>
        </p:nvSpPr>
        <p:spPr>
          <a:xfrm>
            <a:off x="685800" y="2840053"/>
            <a:ext cx="7772400" cy="784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Font typeface="Arial"/>
              <a:buNone/>
              <a:defRPr>
                <a:solidFill>
                  <a:srgbClr val="666666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Font typeface="Arial"/>
              <a:buNone/>
              <a:defRPr>
                <a:solidFill>
                  <a:srgbClr val="666666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Font typeface="Arial"/>
              <a:buNone/>
              <a:defRPr>
                <a:solidFill>
                  <a:srgbClr val="666666"/>
                </a:solidFill>
              </a:defRPr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Font typeface="Arial"/>
              <a:buNone/>
              <a:defRPr>
                <a:solidFill>
                  <a:srgbClr val="666666"/>
                </a:solidFill>
              </a:defRPr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Font typeface="Arial"/>
              <a:buNone/>
              <a:defRPr>
                <a:solidFill>
                  <a:srgbClr val="666666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9"/>
          <p:cNvSpPr txBox="1">
            <a:spLocks noGrp="1"/>
          </p:cNvSpPr>
          <p:nvPr>
            <p:ph type="sldNum" idx="12"/>
          </p:nvPr>
        </p:nvSpPr>
        <p:spPr>
          <a:xfrm>
            <a:off x="8585962" y="4835723"/>
            <a:ext cx="55880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/26</a:t>
            </a:r>
            <a:endParaRPr/>
          </a:p>
        </p:txBody>
      </p:sp>
      <p:sp>
        <p:nvSpPr>
          <p:cNvPr id="16" name="Google Shape;16;p2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 and Two 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0"/>
          <p:cNvSpPr txBox="1">
            <a:spLocks noGrp="1"/>
          </p:cNvSpPr>
          <p:nvPr>
            <p:ph type="sldNum" idx="12"/>
          </p:nvPr>
        </p:nvSpPr>
        <p:spPr>
          <a:xfrm>
            <a:off x="8585962" y="4835723"/>
            <a:ext cx="55880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/26</a:t>
            </a:r>
            <a:endParaRPr/>
          </a:p>
        </p:txBody>
      </p:sp>
      <p:sp>
        <p:nvSpPr>
          <p:cNvPr id="20" name="Google Shape;20;p3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26" cy="3725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0"/>
          <p:cNvSpPr txBox="1">
            <a:spLocks noGrp="1"/>
          </p:cNvSpPr>
          <p:nvPr>
            <p:ph type="body" idx="2"/>
          </p:nvPr>
        </p:nvSpPr>
        <p:spPr>
          <a:xfrm>
            <a:off x="4692272" y="1200150"/>
            <a:ext cx="3994526" cy="3725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1"/>
          <p:cNvSpPr txBox="1">
            <a:spLocks noGrp="1"/>
          </p:cNvSpPr>
          <p:nvPr>
            <p:ph type="sldNum" idx="12"/>
          </p:nvPr>
        </p:nvSpPr>
        <p:spPr>
          <a:xfrm>
            <a:off x="8585962" y="4835723"/>
            <a:ext cx="55880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/26</a:t>
            </a:r>
            <a:endParaRPr/>
          </a:p>
        </p:txBody>
      </p:sp>
      <p:sp>
        <p:nvSpPr>
          <p:cNvPr id="25" name="Google Shape;25;p3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2"/>
          <p:cNvSpPr txBox="1">
            <a:spLocks noGrp="1"/>
          </p:cNvSpPr>
          <p:nvPr>
            <p:ph type="sldNum" idx="12"/>
          </p:nvPr>
        </p:nvSpPr>
        <p:spPr>
          <a:xfrm>
            <a:off x="8585962" y="4835723"/>
            <a:ext cx="55880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/26</a:t>
            </a:r>
            <a:endParaRPr/>
          </a:p>
        </p:txBody>
      </p:sp>
      <p:sp>
        <p:nvSpPr>
          <p:cNvPr id="28" name="Google Shape;28;p32"/>
          <p:cNvSpPr txBox="1">
            <a:spLocks noGrp="1"/>
          </p:cNvSpPr>
          <p:nvPr>
            <p:ph type="body" idx="1"/>
          </p:nvPr>
        </p:nvSpPr>
        <p:spPr>
          <a:xfrm>
            <a:off x="457200" y="4406308"/>
            <a:ext cx="8229600" cy="519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1pPr>
            <a:lvl2pPr marL="914400" lvl="1" indent="-22860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2pPr>
            <a:lvl3pPr marL="1371600" lvl="2" indent="-22860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3pPr>
            <a:lvl4pPr marL="1828800" lvl="3" indent="-22860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4pPr>
            <a:lvl5pPr marL="2286000" lvl="4" indent="-22860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3"/>
          <p:cNvSpPr txBox="1">
            <a:spLocks noGrp="1"/>
          </p:cNvSpPr>
          <p:nvPr>
            <p:ph type="sldNum" idx="12"/>
          </p:nvPr>
        </p:nvSpPr>
        <p:spPr>
          <a:xfrm>
            <a:off x="8585962" y="4835723"/>
            <a:ext cx="55880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/26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7"/>
          <p:cNvSpPr txBox="1"/>
          <p:nvPr/>
        </p:nvSpPr>
        <p:spPr>
          <a:xfrm>
            <a:off x="3985016" y="4974223"/>
            <a:ext cx="1173966" cy="171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-US" sz="5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Andries</a:t>
            </a:r>
            <a:r>
              <a:rPr lang="en-US" sz="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van Dam </a:t>
            </a:r>
            <a:r>
              <a:rPr lang="en-US" sz="500" b="0" i="0" u="none" strike="noStrike" cap="none" dirty="0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©</a:t>
            </a:r>
            <a:r>
              <a:rPr lang="en-US" sz="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2019 09/05/19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27"/>
          <p:cNvSpPr txBox="1">
            <a:spLocks noGrp="1"/>
          </p:cNvSpPr>
          <p:nvPr>
            <p:ph type="sldNum" idx="12"/>
          </p:nvPr>
        </p:nvSpPr>
        <p:spPr>
          <a:xfrm>
            <a:off x="8585962" y="4835723"/>
            <a:ext cx="55880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/26</a:t>
            </a:r>
            <a:endParaRPr/>
          </a:p>
        </p:txBody>
      </p:sp>
      <p:sp>
        <p:nvSpPr>
          <p:cNvPr id="8" name="Google Shape;8;p2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2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brown.edu/courses/cs015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s.brown.edu/degrees/undergrad/whatcourse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"/>
          <p:cNvSpPr txBox="1">
            <a:spLocks noGrp="1"/>
          </p:cNvSpPr>
          <p:nvPr>
            <p:ph type="sldNum" idx="12"/>
          </p:nvPr>
        </p:nvSpPr>
        <p:spPr>
          <a:xfrm>
            <a:off x="8585947" y="4835725"/>
            <a:ext cx="558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</a:t>
            </a:fld>
            <a:r>
              <a:rPr lang="en-US"/>
              <a:t>/26</a:t>
            </a:r>
            <a:endParaRPr/>
          </a:p>
        </p:txBody>
      </p:sp>
      <p:sp>
        <p:nvSpPr>
          <p:cNvPr id="36" name="Google Shape;36;p1"/>
          <p:cNvSpPr txBox="1">
            <a:spLocks noGrp="1"/>
          </p:cNvSpPr>
          <p:nvPr>
            <p:ph type="ctrTitle" idx="4294967295"/>
          </p:nvPr>
        </p:nvSpPr>
        <p:spPr>
          <a:xfrm>
            <a:off x="685800" y="-114035"/>
            <a:ext cx="7772400" cy="1159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Programming?</a:t>
            </a:r>
            <a:endParaRPr sz="36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"/>
          <p:cNvSpPr txBox="1">
            <a:spLocks noGrp="1"/>
          </p:cNvSpPr>
          <p:nvPr>
            <p:ph type="subTitle" idx="4294967295"/>
          </p:nvPr>
        </p:nvSpPr>
        <p:spPr>
          <a:xfrm>
            <a:off x="685800" y="1044571"/>
            <a:ext cx="7772400" cy="784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100"/>
              <a:buFont typeface="Arial"/>
              <a:buNone/>
            </a:pPr>
            <a:r>
              <a:rPr lang="en-US" sz="2100" b="0" i="0" u="none" strike="noStrike" cap="non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Aspects of Programming, Computer Languages, Objects and Object-Oriented Programming</a:t>
            </a: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" name="Google Shape;38;p1"/>
          <p:cNvPicPr preferRelativeResize="0"/>
          <p:nvPr/>
        </p:nvPicPr>
        <p:blipFill rotWithShape="1">
          <a:blip r:embed="rId3">
            <a:alphaModFix/>
          </a:blip>
          <a:srcRect t="11473" b="11727"/>
          <a:stretch/>
        </p:blipFill>
        <p:spPr>
          <a:xfrm>
            <a:off x="1954550" y="1894350"/>
            <a:ext cx="5234900" cy="30818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3241139" y="4632235"/>
            <a:ext cx="304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“I’m in the wrong class!”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0"/>
          <p:cNvSpPr txBox="1">
            <a:spLocks noGrp="1"/>
          </p:cNvSpPr>
          <p:nvPr>
            <p:ph type="sldNum" idx="12"/>
          </p:nvPr>
        </p:nvSpPr>
        <p:spPr>
          <a:xfrm>
            <a:off x="8585948" y="4835725"/>
            <a:ext cx="618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10</a:t>
            </a:fld>
            <a:r>
              <a:rPr lang="en-US"/>
              <a:t>/26</a:t>
            </a:r>
            <a:endParaRPr/>
          </a:p>
        </p:txBody>
      </p:sp>
      <p:sp>
        <p:nvSpPr>
          <p:cNvPr id="143" name="Google Shape;143;p10"/>
          <p:cNvSpPr txBox="1">
            <a:spLocks noGrp="1"/>
          </p:cNvSpPr>
          <p:nvPr>
            <p:ph type="title"/>
          </p:nvPr>
        </p:nvSpPr>
        <p:spPr>
          <a:xfrm>
            <a:off x="457200" y="324744"/>
            <a:ext cx="8229600" cy="738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Programming Languages (2/3)</a:t>
            </a:r>
            <a:endParaRPr/>
          </a:p>
        </p:txBody>
      </p:sp>
      <p:sp>
        <p:nvSpPr>
          <p:cNvPr id="144" name="Google Shape;144;p10"/>
          <p:cNvSpPr txBox="1">
            <a:spLocks noGrp="1"/>
          </p:cNvSpPr>
          <p:nvPr>
            <p:ph type="body" idx="1"/>
          </p:nvPr>
        </p:nvSpPr>
        <p:spPr>
          <a:xfrm>
            <a:off x="457199" y="1200150"/>
            <a:ext cx="8325293" cy="3063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45720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US" dirty="0"/>
              <a:t>Assembly language</a:t>
            </a:r>
            <a:endParaRPr dirty="0"/>
          </a:p>
          <a:p>
            <a:pPr marL="91440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dirty="0"/>
              <a:t>mnemonics for machine language</a:t>
            </a:r>
            <a:endParaRPr sz="2400" dirty="0"/>
          </a:p>
          <a:p>
            <a:pPr marL="9144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dirty="0"/>
              <a:t>low level</a:t>
            </a:r>
            <a:r>
              <a:rPr lang="en-US" i="0" dirty="0">
                <a:solidFill>
                  <a:srgbClr val="000000"/>
                </a:solidFill>
              </a:rPr>
              <a:t>: each instruction is minimal</a:t>
            </a:r>
            <a:endParaRPr sz="2400" dirty="0"/>
          </a:p>
          <a:p>
            <a:pPr marL="91440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dirty="0"/>
              <a:t>still hard for humans to understand:</a:t>
            </a:r>
            <a:endParaRPr sz="2400" dirty="0"/>
          </a:p>
          <a:p>
            <a:pPr marL="1371600" lvl="2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Char char="▪"/>
            </a:pPr>
            <a:r>
              <a:rPr lang="en-US" dirty="0"/>
              <a:t>ADD.L d0,d2</a:t>
            </a:r>
            <a:endParaRPr sz="2400" dirty="0"/>
          </a:p>
          <a:p>
            <a:pPr marL="91440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dirty="0"/>
              <a:t>assembly language taught in CS33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1"/>
          <p:cNvSpPr txBox="1">
            <a:spLocks noGrp="1"/>
          </p:cNvSpPr>
          <p:nvPr>
            <p:ph type="sldNum" idx="12"/>
          </p:nvPr>
        </p:nvSpPr>
        <p:spPr>
          <a:xfrm>
            <a:off x="8467051" y="4835725"/>
            <a:ext cx="648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11</a:t>
            </a:fld>
            <a:r>
              <a:rPr lang="en-US"/>
              <a:t>/26</a:t>
            </a:r>
            <a:endParaRPr/>
          </a:p>
        </p:txBody>
      </p:sp>
      <p:sp>
        <p:nvSpPr>
          <p:cNvPr id="150" name="Google Shape;150;p11"/>
          <p:cNvSpPr txBox="1">
            <a:spLocks noGrp="1"/>
          </p:cNvSpPr>
          <p:nvPr>
            <p:ph type="title"/>
          </p:nvPr>
        </p:nvSpPr>
        <p:spPr>
          <a:xfrm>
            <a:off x="457200" y="324744"/>
            <a:ext cx="8229600" cy="738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Programming Languages (3/3)</a:t>
            </a:r>
            <a:endParaRPr/>
          </a:p>
        </p:txBody>
      </p:sp>
      <p:sp>
        <p:nvSpPr>
          <p:cNvPr id="151" name="Google Shape;151;p11"/>
          <p:cNvSpPr txBox="1"/>
          <p:nvPr/>
        </p:nvSpPr>
        <p:spPr>
          <a:xfrm>
            <a:off x="1047900" y="3275419"/>
            <a:ext cx="7638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5461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hypotenuse = </a:t>
            </a:r>
            <a:r>
              <a:rPr lang="en-US" sz="2000" b="0" i="0" u="none" strike="noStrike" cap="none" dirty="0" err="1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Math.sqrt</a:t>
            </a:r>
            <a:r>
              <a:rPr lang="en-US" sz="2000" b="0" i="0" u="none" strike="noStrike" cap="none" dirty="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(leg1 * leg1 + leg2 * leg2);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11"/>
          <p:cNvSpPr txBox="1">
            <a:spLocks noGrp="1"/>
          </p:cNvSpPr>
          <p:nvPr>
            <p:ph type="body" idx="1"/>
          </p:nvPr>
        </p:nvSpPr>
        <p:spPr>
          <a:xfrm>
            <a:off x="457199" y="938773"/>
            <a:ext cx="8496678" cy="3827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457200" lvl="0" indent="-4191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US" sz="2400" dirty="0"/>
              <a:t>High-level languages</a:t>
            </a:r>
            <a:endParaRPr sz="2400" dirty="0"/>
          </a:p>
          <a:p>
            <a:pPr marL="914400" lvl="1" indent="-4064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sz="2400" dirty="0"/>
              <a:t>FORTRAN, C, C++, Java, C#, Python, JavaScript, Scheme, Racket, </a:t>
            </a:r>
            <a:r>
              <a:rPr lang="en-US" sz="2400" dirty="0" err="1"/>
              <a:t>Pyret</a:t>
            </a:r>
            <a:r>
              <a:rPr lang="en-US" sz="2400" dirty="0"/>
              <a:t>, ML, </a:t>
            </a:r>
            <a:r>
              <a:rPr lang="en-US" sz="2400" dirty="0" err="1"/>
              <a:t>OCaml</a:t>
            </a:r>
            <a:r>
              <a:rPr lang="en-US" sz="2400" dirty="0"/>
              <a:t>, etc.</a:t>
            </a:r>
            <a:endParaRPr sz="2400" dirty="0"/>
          </a:p>
          <a:p>
            <a:pPr marL="914400" lvl="1" indent="-4064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sz="2400" dirty="0"/>
              <a:t>high level</a:t>
            </a:r>
            <a:r>
              <a:rPr lang="en-US" sz="2400" i="0" dirty="0">
                <a:solidFill>
                  <a:srgbClr val="000000"/>
                </a:solidFill>
              </a:rPr>
              <a:t>: each instruction is composed of many low-level instructions</a:t>
            </a:r>
            <a:endParaRPr sz="2400" dirty="0"/>
          </a:p>
          <a:p>
            <a:pPr marL="914400" lvl="1" indent="-4064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sz="2400" dirty="0"/>
              <a:t>closer to English and high school algebra</a:t>
            </a:r>
            <a:endParaRPr sz="2400" dirty="0"/>
          </a:p>
          <a:p>
            <a:pPr marL="914400" lvl="1" indent="-4064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/>
              <a:buChar char="o"/>
            </a:pPr>
            <a:endParaRPr lang="en-US" sz="2400" dirty="0"/>
          </a:p>
          <a:p>
            <a:pPr marL="914400" lvl="1" indent="-4064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sz="2400" dirty="0"/>
              <a:t>easier to read and understand than Assembly language</a:t>
            </a:r>
            <a:endParaRPr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"/>
          <p:cNvSpPr txBox="1">
            <a:spLocks noGrp="1"/>
          </p:cNvSpPr>
          <p:nvPr>
            <p:ph type="sldNum" idx="12"/>
          </p:nvPr>
        </p:nvSpPr>
        <p:spPr>
          <a:xfrm>
            <a:off x="8295272" y="4835725"/>
            <a:ext cx="830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12</a:t>
            </a:fld>
            <a:r>
              <a:rPr lang="en-US"/>
              <a:t>/26</a:t>
            </a:r>
            <a:endParaRPr/>
          </a:p>
        </p:txBody>
      </p:sp>
      <p:sp>
        <p:nvSpPr>
          <p:cNvPr id="158" name="Google Shape;158;p12"/>
          <p:cNvSpPr txBox="1"/>
          <p:nvPr/>
        </p:nvSpPr>
        <p:spPr>
          <a:xfrm>
            <a:off x="457200" y="1213726"/>
            <a:ext cx="8229600" cy="2739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CS15, code in a high-level language, Java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457200" marR="0" lvl="0" indent="-3683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But each type of computer only “understands” its own machine language (zeroes and ones)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457200" marR="0" lvl="0" indent="-3683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Thus must translate from Java to machine language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Char char="o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team of experts programmed a translator, called a “</a:t>
            </a:r>
            <a:r>
              <a:rPr lang="en-US" sz="20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compiler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,” which translates the entirety of a Java program to an </a:t>
            </a:r>
            <a:r>
              <a:rPr lang="en-US" sz="2000" b="0" i="1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executable file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the computer’s native machine language.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12"/>
          <p:cNvSpPr txBox="1">
            <a:spLocks noGrp="1"/>
          </p:cNvSpPr>
          <p:nvPr>
            <p:ph type="title"/>
          </p:nvPr>
        </p:nvSpPr>
        <p:spPr>
          <a:xfrm>
            <a:off x="457200" y="324744"/>
            <a:ext cx="8229600" cy="738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Running Compiled Programs (1/2)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"/>
          <p:cNvSpPr txBox="1">
            <a:spLocks noGrp="1"/>
          </p:cNvSpPr>
          <p:nvPr>
            <p:ph type="sldNum" idx="12"/>
          </p:nvPr>
        </p:nvSpPr>
        <p:spPr>
          <a:xfrm>
            <a:off x="8396323" y="4835725"/>
            <a:ext cx="729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13</a:t>
            </a:fld>
            <a:r>
              <a:rPr lang="en-US"/>
              <a:t>/26</a:t>
            </a:r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title"/>
          </p:nvPr>
        </p:nvSpPr>
        <p:spPr>
          <a:xfrm>
            <a:off x="457200" y="324744"/>
            <a:ext cx="8229600" cy="738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Running Compiled Programs (2/2)</a:t>
            </a:r>
            <a:endParaRPr dirty="0"/>
          </a:p>
        </p:txBody>
      </p:sp>
      <p:sp>
        <p:nvSpPr>
          <p:cNvPr id="166" name="Google Shape;166;p13"/>
          <p:cNvSpPr/>
          <p:nvPr/>
        </p:nvSpPr>
        <p:spPr>
          <a:xfrm>
            <a:off x="5155852" y="2177773"/>
            <a:ext cx="444901" cy="160501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3"/>
          <p:cNvSpPr txBox="1">
            <a:spLocks noGrp="1"/>
          </p:cNvSpPr>
          <p:nvPr>
            <p:ph type="body" idx="1"/>
          </p:nvPr>
        </p:nvSpPr>
        <p:spPr>
          <a:xfrm>
            <a:off x="457200" y="1229523"/>
            <a:ext cx="8229600" cy="3606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US" sz="2400" dirty="0"/>
              <a:t>Two-step process to translate from Java to machine language:</a:t>
            </a:r>
            <a:endParaRPr sz="2400" dirty="0"/>
          </a:p>
          <a:p>
            <a:pPr marL="91440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sz="2400" dirty="0"/>
              <a:t>compilation: </a:t>
            </a:r>
            <a:r>
              <a:rPr lang="en-US" sz="2400" dirty="0">
                <a:solidFill>
                  <a:srgbClr val="000000"/>
                </a:solidFill>
              </a:rPr>
              <a:t>your program          executable</a:t>
            </a:r>
            <a:endParaRPr sz="2400" dirty="0"/>
          </a:p>
          <a:p>
            <a:pPr marL="91440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sz="2400" dirty="0"/>
              <a:t>execution: </a:t>
            </a:r>
            <a:r>
              <a:rPr lang="en-US" sz="2400" dirty="0">
                <a:solidFill>
                  <a:srgbClr val="000000"/>
                </a:solidFill>
              </a:rPr>
              <a:t>run executable</a:t>
            </a:r>
            <a:endParaRPr sz="2400" dirty="0"/>
          </a:p>
          <a:p>
            <a:pPr marL="91440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sz="2400" dirty="0"/>
              <a:t>machine executes your program by “running” each machine language instruction in the executable file</a:t>
            </a:r>
            <a:endParaRPr sz="2400" dirty="0"/>
          </a:p>
          <a:p>
            <a:pPr marL="91440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sz="2400" dirty="0"/>
              <a:t>not quite this simple “underneath the covers” – “Java bytecode” is an intermediate language, a kind of abstract machine code</a:t>
            </a:r>
            <a:endParaRPr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4"/>
          <p:cNvSpPr txBox="1">
            <a:spLocks noGrp="1"/>
          </p:cNvSpPr>
          <p:nvPr>
            <p:ph type="sldNum" idx="12"/>
          </p:nvPr>
        </p:nvSpPr>
        <p:spPr>
          <a:xfrm>
            <a:off x="8335697" y="4835725"/>
            <a:ext cx="789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14</a:t>
            </a:fld>
            <a:r>
              <a:rPr lang="en-US"/>
              <a:t>/26</a:t>
            </a:r>
            <a:endParaRPr/>
          </a:p>
        </p:txBody>
      </p:sp>
      <p:sp>
        <p:nvSpPr>
          <p:cNvPr id="173" name="Google Shape;173;p14"/>
          <p:cNvSpPr txBox="1">
            <a:spLocks noGrp="1"/>
          </p:cNvSpPr>
          <p:nvPr>
            <p:ph type="title"/>
          </p:nvPr>
        </p:nvSpPr>
        <p:spPr>
          <a:xfrm>
            <a:off x="356362" y="235288"/>
            <a:ext cx="8229600" cy="738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/>
              <a:t>Object-Oriented Programming (1/2)</a:t>
            </a:r>
            <a:endParaRPr/>
          </a:p>
        </p:txBody>
      </p:sp>
      <p:sp>
        <p:nvSpPr>
          <p:cNvPr id="174" name="Google Shape;174;p14"/>
          <p:cNvSpPr txBox="1">
            <a:spLocks noGrp="1"/>
          </p:cNvSpPr>
          <p:nvPr>
            <p:ph type="body" idx="1"/>
          </p:nvPr>
        </p:nvSpPr>
        <p:spPr>
          <a:xfrm>
            <a:off x="256129" y="973923"/>
            <a:ext cx="8781545" cy="3861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US" sz="2400" dirty="0"/>
              <a:t>OOP: the dominant way to program, yet it is over 40 years old! (</a:t>
            </a:r>
            <a:r>
              <a:rPr lang="en-US" sz="2400" dirty="0" err="1"/>
              <a:t>Simula</a:t>
            </a:r>
            <a:r>
              <a:rPr lang="en-US" sz="2400" dirty="0"/>
              <a:t> ‘67 and Smalltalk ‘72 were the first OOPLs)</a:t>
            </a:r>
            <a:endParaRPr sz="2400" dirty="0"/>
          </a:p>
          <a:p>
            <a:pPr marL="914400" lvl="1" indent="-330200" algn="l" rtl="0"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sz="1600" dirty="0"/>
              <a:t>Dr. Alan Kay received ACM’s Turing Award, the “Nobel Prize of Computing,” in 2003 for Smalltalk, the first complete dynamic OOPL</a:t>
            </a:r>
            <a:endParaRPr sz="1600" dirty="0"/>
          </a:p>
          <a:p>
            <a:pPr marL="457200" lvl="0" indent="-368300" algn="l" rtl="0"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US" sz="2400" dirty="0"/>
              <a:t>OOP was slow to catch on, but since mid-90’s it’s been the dominant programming paradigm.</a:t>
            </a:r>
          </a:p>
          <a:p>
            <a:pPr lvl="1" indent="-368300">
              <a:spcAft>
                <a:spcPts val="800"/>
              </a:spcAft>
              <a:buSzPct val="100000"/>
              <a:buFont typeface="Courier New" panose="02070309020205020404" pitchFamily="49" charset="0"/>
              <a:buChar char="o"/>
            </a:pPr>
            <a:r>
              <a:rPr lang="en-US" sz="1600" dirty="0"/>
              <a:t>But it isn’t the only useful programming paradigm…</a:t>
            </a:r>
            <a:endParaRPr sz="1600" dirty="0"/>
          </a:p>
          <a:p>
            <a:pPr marL="457200" lvl="0" indent="-368300" algn="l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US" sz="2400" dirty="0"/>
              <a:t>CS17 and 19 teach functional programming in</a:t>
            </a:r>
            <a:endParaRPr sz="2400" dirty="0"/>
          </a:p>
          <a:p>
            <a:pPr marL="914400" lvl="1" indent="-330200" algn="l" rtl="0">
              <a:spcBef>
                <a:spcPts val="0"/>
              </a:spcBef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sz="1600" dirty="0"/>
              <a:t>Racket </a:t>
            </a:r>
            <a:endParaRPr sz="1600" dirty="0"/>
          </a:p>
          <a:p>
            <a:pPr lvl="1" indent="-330200">
              <a:buSzPct val="100000"/>
              <a:buFont typeface="Courier New"/>
              <a:buChar char="o"/>
            </a:pPr>
            <a:r>
              <a:rPr lang="en-US" sz="1600" dirty="0" err="1"/>
              <a:t>ReasonML</a:t>
            </a:r>
            <a:endParaRPr sz="1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5"/>
          <p:cNvSpPr txBox="1">
            <a:spLocks noGrp="1"/>
          </p:cNvSpPr>
          <p:nvPr>
            <p:ph type="sldNum" idx="12"/>
          </p:nvPr>
        </p:nvSpPr>
        <p:spPr>
          <a:xfrm>
            <a:off x="8456924" y="4835725"/>
            <a:ext cx="668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15</a:t>
            </a:fld>
            <a:r>
              <a:rPr lang="en-US"/>
              <a:t>/26</a:t>
            </a:r>
            <a:endParaRPr/>
          </a:p>
        </p:txBody>
      </p:sp>
      <p:sp>
        <p:nvSpPr>
          <p:cNvPr id="180" name="Google Shape;180;p15"/>
          <p:cNvSpPr txBox="1">
            <a:spLocks noGrp="1"/>
          </p:cNvSpPr>
          <p:nvPr>
            <p:ph type="title"/>
          </p:nvPr>
        </p:nvSpPr>
        <p:spPr>
          <a:xfrm>
            <a:off x="457200" y="324744"/>
            <a:ext cx="8229600" cy="738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Object-Oriented Programming (2/2)</a:t>
            </a:r>
            <a:endParaRPr/>
          </a:p>
        </p:txBody>
      </p:sp>
      <p:sp>
        <p:nvSpPr>
          <p:cNvPr id="181" name="Google Shape;181;p15"/>
          <p:cNvSpPr txBox="1">
            <a:spLocks noGrp="1"/>
          </p:cNvSpPr>
          <p:nvPr>
            <p:ph type="body" idx="1"/>
          </p:nvPr>
        </p:nvSpPr>
        <p:spPr>
          <a:xfrm>
            <a:off x="457198" y="1063374"/>
            <a:ext cx="8508681" cy="1969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 dirty="0"/>
              <a:t>OOP emphasizes objects, which often reflect real-life objects</a:t>
            </a:r>
            <a:endParaRPr dirty="0"/>
          </a:p>
          <a:p>
            <a: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Char char="o"/>
            </a:pPr>
            <a:r>
              <a:rPr lang="en-US" sz="2000" dirty="0"/>
              <a:t>have both properties and capabilities</a:t>
            </a:r>
            <a:endParaRPr sz="2400" dirty="0"/>
          </a:p>
          <a:p>
            <a: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Char char="o"/>
            </a:pPr>
            <a:r>
              <a:rPr lang="en-US" sz="2000" dirty="0"/>
              <a:t>i.e., they can perform tasks: “they know how to…”</a:t>
            </a:r>
            <a:endParaRPr sz="2400" dirty="0"/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 dirty="0"/>
              <a:t>Look around you… name that object!</a:t>
            </a:r>
            <a:endParaRPr dirty="0"/>
          </a:p>
        </p:txBody>
      </p:sp>
      <p:pic>
        <p:nvPicPr>
          <p:cNvPr id="182" name="Google Shape;182;p15" descr="Shape 1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36122" y="3209283"/>
            <a:ext cx="1638805" cy="14502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5" descr="Shape 13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68473" y="3209284"/>
            <a:ext cx="1807053" cy="1450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5" descr="Shape 13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07503" y="3209283"/>
            <a:ext cx="2200374" cy="145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6"/>
          <p:cNvSpPr txBox="1">
            <a:spLocks noGrp="1"/>
          </p:cNvSpPr>
          <p:nvPr>
            <p:ph type="sldNum" idx="12"/>
          </p:nvPr>
        </p:nvSpPr>
        <p:spPr>
          <a:xfrm>
            <a:off x="8345797" y="4835725"/>
            <a:ext cx="779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16</a:t>
            </a:fld>
            <a:r>
              <a:rPr lang="en-US"/>
              <a:t>/26</a:t>
            </a:r>
            <a:endParaRPr/>
          </a:p>
        </p:txBody>
      </p:sp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457200" y="324744"/>
            <a:ext cx="8229600" cy="738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/>
              <a:t>OOP as Modeling (1/3)</a:t>
            </a:r>
            <a:endParaRPr/>
          </a:p>
        </p:txBody>
      </p:sp>
      <p:sp>
        <p:nvSpPr>
          <p:cNvPr id="191" name="Google Shape;191;p16"/>
          <p:cNvSpPr txBox="1">
            <a:spLocks noGrp="1"/>
          </p:cNvSpPr>
          <p:nvPr>
            <p:ph type="body" idx="1"/>
          </p:nvPr>
        </p:nvSpPr>
        <p:spPr>
          <a:xfrm>
            <a:off x="457200" y="1200149"/>
            <a:ext cx="8229600" cy="3724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>
                <a:solidFill>
                  <a:schemeClr val="dk1"/>
                </a:solidFill>
              </a:rPr>
              <a:t>In OOP, model program as collection of cooperating objects</a:t>
            </a:r>
            <a:endParaRPr>
              <a:solidFill>
                <a:schemeClr val="dk1"/>
              </a:solidFill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Char char="o"/>
            </a:pPr>
            <a:r>
              <a:rPr lang="en-US" sz="2000">
                <a:solidFill>
                  <a:schemeClr val="dk1"/>
                </a:solidFill>
              </a:rPr>
              <a:t>program behavior determined by group</a:t>
            </a:r>
            <a:r>
              <a:rPr lang="en-US">
                <a:solidFill>
                  <a:schemeClr val="dk1"/>
                </a:solidFill>
              </a:rPr>
              <a:t> </a:t>
            </a:r>
            <a:r>
              <a:rPr lang="en-US" sz="2000">
                <a:solidFill>
                  <a:schemeClr val="dk1"/>
                </a:solidFill>
              </a:rPr>
              <a:t>interactions</a:t>
            </a:r>
            <a:endParaRPr sz="2400">
              <a:solidFill>
                <a:schemeClr val="dk1"/>
              </a:solidFill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Char char="o"/>
            </a:pPr>
            <a:r>
              <a:rPr lang="en-US" sz="2000">
                <a:solidFill>
                  <a:schemeClr val="dk1"/>
                </a:solidFill>
              </a:rPr>
              <a:t>group interactions determined by individual objects</a:t>
            </a:r>
            <a:endParaRPr sz="2400">
              <a:solidFill>
                <a:schemeClr val="dk1"/>
              </a:solidFill>
            </a:endParaRPr>
          </a:p>
          <a:p>
            <a:pPr marL="0" lvl="1" indent="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/>
              <a:t>In OOP, objects are considered </a:t>
            </a:r>
            <a:r>
              <a:rPr lang="en-US" i="1">
                <a:solidFill>
                  <a:srgbClr val="FF0000"/>
                </a:solidFill>
              </a:rPr>
              <a:t>anthropomorphic</a:t>
            </a:r>
            <a:endParaRPr/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Char char="o"/>
            </a:pPr>
            <a:r>
              <a:rPr lang="en-US" sz="2000"/>
              <a:t>each is “smart” in its specialty</a:t>
            </a:r>
            <a:endParaRPr sz="2400"/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Char char="o"/>
            </a:pPr>
            <a:r>
              <a:rPr lang="en-US" sz="2000"/>
              <a:t>e.g., bed can make itself, door can open itself, menu can let selections be picked</a:t>
            </a:r>
            <a:endParaRPr sz="2400"/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Char char="o"/>
            </a:pPr>
            <a:r>
              <a:rPr lang="en-US" sz="2000"/>
              <a:t>but each must be told when to perform actions by another object - so objects must cooperate to accomplish task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7"/>
          <p:cNvSpPr txBox="1">
            <a:spLocks noGrp="1"/>
          </p:cNvSpPr>
          <p:nvPr>
            <p:ph type="sldNum" idx="12"/>
          </p:nvPr>
        </p:nvSpPr>
        <p:spPr>
          <a:xfrm>
            <a:off x="8476249" y="4835725"/>
            <a:ext cx="649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17</a:t>
            </a:fld>
            <a:r>
              <a:rPr lang="en-US"/>
              <a:t>/26</a:t>
            </a:r>
            <a:endParaRPr/>
          </a:p>
        </p:txBody>
      </p:sp>
      <p:sp>
        <p:nvSpPr>
          <p:cNvPr id="197" name="Google Shape;197;p17"/>
          <p:cNvSpPr txBox="1">
            <a:spLocks noGrp="1"/>
          </p:cNvSpPr>
          <p:nvPr>
            <p:ph type="title"/>
          </p:nvPr>
        </p:nvSpPr>
        <p:spPr>
          <a:xfrm>
            <a:off x="457200" y="324744"/>
            <a:ext cx="8229600" cy="738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OOP as Modeling (2/3)</a:t>
            </a:r>
            <a:endParaRPr dirty="0"/>
          </a:p>
        </p:txBody>
      </p:sp>
      <p:sp>
        <p:nvSpPr>
          <p:cNvPr id="198" name="Google Shape;198;p1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6887400" cy="1705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457200" lvl="0" indent="-4191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</a:pPr>
            <a:r>
              <a:rPr lang="en-US" sz="2400" dirty="0"/>
              <a:t>Each object represents an </a:t>
            </a:r>
            <a:r>
              <a:rPr lang="en-US" sz="2400" i="1" dirty="0">
                <a:solidFill>
                  <a:srgbClr val="FF0000"/>
                </a:solidFill>
              </a:rPr>
              <a:t>abstraction</a:t>
            </a:r>
            <a:endParaRPr sz="2400" i="1" dirty="0">
              <a:solidFill>
                <a:srgbClr val="FF0000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i="1" dirty="0">
              <a:solidFill>
                <a:srgbClr val="FF0000"/>
              </a:solidFill>
            </a:endParaRPr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Courier New"/>
              <a:buChar char="o"/>
            </a:pPr>
            <a:r>
              <a:rPr lang="en-US" sz="2000" dirty="0"/>
              <a:t>a “black box”: hides details you do not care about</a:t>
            </a:r>
            <a:endParaRPr sz="2000" dirty="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Courier New"/>
              <a:buChar char="o"/>
            </a:pPr>
            <a:r>
              <a:rPr lang="en-US" sz="2000" dirty="0"/>
              <a:t>allows you as the programmer to control programs’ complexity - only think about salient features</a:t>
            </a:r>
            <a:endParaRPr sz="2000" dirty="0"/>
          </a:p>
        </p:txBody>
      </p:sp>
      <p:pic>
        <p:nvPicPr>
          <p:cNvPr id="199" name="Google Shape;199;p17" descr="Picture 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06401" y="2840898"/>
            <a:ext cx="1875476" cy="1831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18" descr="Picture 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63192" y="2342041"/>
            <a:ext cx="4275026" cy="2875314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18"/>
          <p:cNvSpPr txBox="1">
            <a:spLocks noGrp="1"/>
          </p:cNvSpPr>
          <p:nvPr>
            <p:ph type="sldNum" idx="12"/>
          </p:nvPr>
        </p:nvSpPr>
        <p:spPr>
          <a:xfrm>
            <a:off x="8467049" y="4835725"/>
            <a:ext cx="658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18</a:t>
            </a:fld>
            <a:r>
              <a:rPr lang="en-US"/>
              <a:t>/26</a:t>
            </a:r>
            <a:endParaRPr/>
          </a:p>
        </p:txBody>
      </p:sp>
      <p:sp>
        <p:nvSpPr>
          <p:cNvPr id="206" name="Google Shape;206;p18"/>
          <p:cNvSpPr txBox="1">
            <a:spLocks noGrp="1"/>
          </p:cNvSpPr>
          <p:nvPr>
            <p:ph type="title"/>
          </p:nvPr>
        </p:nvSpPr>
        <p:spPr>
          <a:xfrm>
            <a:off x="457200" y="324744"/>
            <a:ext cx="8229600" cy="738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OOP as Modeling (3/3)</a:t>
            </a:r>
            <a:endParaRPr dirty="0"/>
          </a:p>
        </p:txBody>
      </p:sp>
      <p:sp>
        <p:nvSpPr>
          <p:cNvPr id="207" name="Google Shape;207;p18"/>
          <p:cNvSpPr txBox="1"/>
          <p:nvPr/>
        </p:nvSpPr>
        <p:spPr>
          <a:xfrm>
            <a:off x="5199908" y="3909927"/>
            <a:ext cx="924790" cy="346247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Professor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18"/>
          <p:cNvSpPr txBox="1">
            <a:spLocks noGrp="1"/>
          </p:cNvSpPr>
          <p:nvPr>
            <p:ph type="body" idx="1"/>
          </p:nvPr>
        </p:nvSpPr>
        <p:spPr>
          <a:xfrm>
            <a:off x="457200" y="983841"/>
            <a:ext cx="8229600" cy="3647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lnSpcReduction="10000"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600" dirty="0"/>
              <a:t>So, write programs by modeling the problem as system of </a:t>
            </a:r>
            <a:r>
              <a:rPr lang="en-US" sz="2600" i="1" dirty="0">
                <a:solidFill>
                  <a:srgbClr val="FF0000"/>
                </a:solidFill>
              </a:rPr>
              <a:t>collaborating components</a:t>
            </a:r>
            <a:endParaRPr sz="2600" dirty="0"/>
          </a:p>
          <a:p>
            <a:pPr marL="91440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Char char="o"/>
            </a:pPr>
            <a:r>
              <a:rPr lang="en-US" sz="2200" dirty="0"/>
              <a:t>you determine what the building blocks are</a:t>
            </a:r>
            <a:endParaRPr sz="2200" dirty="0"/>
          </a:p>
          <a:p>
            <a:pPr marL="91440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Char char="o"/>
            </a:pPr>
            <a:r>
              <a:rPr lang="en-US" sz="2200" dirty="0"/>
              <a:t>put them together so they cooperate properly</a:t>
            </a:r>
            <a:endParaRPr sz="2200" dirty="0"/>
          </a:p>
          <a:p>
            <a:pPr marL="91440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Char char="o"/>
            </a:pPr>
            <a:r>
              <a:rPr lang="en-US" sz="2200" dirty="0"/>
              <a:t>like building with smart Legos,                                   some of which are pre-defined, some of                    which you design!</a:t>
            </a:r>
            <a:endParaRPr sz="2200" dirty="0"/>
          </a:p>
          <a:p>
            <a:pPr marL="91440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Char char="o"/>
            </a:pPr>
            <a:r>
              <a:rPr lang="en-US" sz="2200" dirty="0"/>
              <a:t>containment diagrams, like the one                          shown here, is a great way to                                       help model your program!</a:t>
            </a:r>
            <a:endParaRPr sz="2200" dirty="0"/>
          </a:p>
          <a:p>
            <a:pPr marL="914400" lvl="1" indent="-152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Courier New"/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9"/>
          <p:cNvSpPr txBox="1">
            <a:spLocks noGrp="1"/>
          </p:cNvSpPr>
          <p:nvPr>
            <p:ph type="sldNum" idx="12"/>
          </p:nvPr>
        </p:nvSpPr>
        <p:spPr>
          <a:xfrm>
            <a:off x="8396323" y="4835725"/>
            <a:ext cx="729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19</a:t>
            </a:fld>
            <a:r>
              <a:rPr lang="en-US"/>
              <a:t>/26</a:t>
            </a:r>
            <a:endParaRPr/>
          </a:p>
        </p:txBody>
      </p:sp>
      <p:sp>
        <p:nvSpPr>
          <p:cNvPr id="214" name="Google Shape;214;p19"/>
          <p:cNvSpPr txBox="1">
            <a:spLocks noGrp="1"/>
          </p:cNvSpPr>
          <p:nvPr>
            <p:ph type="title"/>
          </p:nvPr>
        </p:nvSpPr>
        <p:spPr>
          <a:xfrm>
            <a:off x="457200" y="324744"/>
            <a:ext cx="8229600" cy="738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Example: Tetris (1/3)</a:t>
            </a:r>
            <a:endParaRPr/>
          </a:p>
        </p:txBody>
      </p:sp>
      <p:sp>
        <p:nvSpPr>
          <p:cNvPr id="215" name="Google Shape;215;p1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1908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45720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</a:pPr>
            <a:r>
              <a:rPr lang="en-US" sz="2800" dirty="0"/>
              <a:t>What are the game’s objects?</a:t>
            </a:r>
            <a:endParaRPr dirty="0"/>
          </a:p>
          <a:p>
            <a:pPr indent="-419100">
              <a:buSzPts val="2800"/>
              <a:buFont typeface="Arial"/>
              <a:buChar char="●"/>
            </a:pPr>
            <a:r>
              <a:rPr lang="en-US" sz="2800" dirty="0"/>
              <a:t>What properties do they have?</a:t>
            </a:r>
          </a:p>
          <a:p>
            <a:pPr marL="45720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</a:pPr>
            <a:r>
              <a:rPr lang="en-US" sz="2800" dirty="0"/>
              <a:t>What do those objects know how                       to do?</a:t>
            </a:r>
            <a:endParaRPr dirty="0"/>
          </a:p>
        </p:txBody>
      </p:sp>
      <p:pic>
        <p:nvPicPr>
          <p:cNvPr id="216" name="Google Shape;216;p19" descr="Shape 1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26431" y="1063378"/>
            <a:ext cx="2202874" cy="3520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"/>
          <p:cNvSpPr txBox="1">
            <a:spLocks noGrp="1"/>
          </p:cNvSpPr>
          <p:nvPr>
            <p:ph type="sldNum" idx="12"/>
          </p:nvPr>
        </p:nvSpPr>
        <p:spPr>
          <a:xfrm>
            <a:off x="8585948" y="4835725"/>
            <a:ext cx="517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</a:t>
            </a:fld>
            <a:r>
              <a:rPr lang="en-US"/>
              <a:t>/26</a:t>
            </a:r>
            <a:endParaRPr/>
          </a:p>
        </p:txBody>
      </p:sp>
      <p:sp>
        <p:nvSpPr>
          <p:cNvPr id="44" name="Google Shape;44;p2"/>
          <p:cNvSpPr txBox="1">
            <a:spLocks noGrp="1"/>
          </p:cNvSpPr>
          <p:nvPr>
            <p:ph type="title"/>
          </p:nvPr>
        </p:nvSpPr>
        <p:spPr>
          <a:xfrm>
            <a:off x="457200" y="-1105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/>
              <a:t>Many Aspects of Programming	</a:t>
            </a:r>
            <a:endParaRPr/>
          </a:p>
        </p:txBody>
      </p:sp>
      <p:sp>
        <p:nvSpPr>
          <p:cNvPr id="45" name="Google Shape;45;p2"/>
          <p:cNvSpPr txBox="1">
            <a:spLocks noGrp="1"/>
          </p:cNvSpPr>
          <p:nvPr>
            <p:ph type="body" idx="1"/>
          </p:nvPr>
        </p:nvSpPr>
        <p:spPr>
          <a:xfrm>
            <a:off x="340239" y="749053"/>
            <a:ext cx="8646300" cy="42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45720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en-US" sz="1900" dirty="0"/>
              <a:t>Programming is </a:t>
            </a:r>
            <a:r>
              <a:rPr lang="en-US" sz="1900" b="1" dirty="0"/>
              <a:t>controlling</a:t>
            </a:r>
            <a:endParaRPr sz="1900" dirty="0"/>
          </a:p>
          <a:p>
            <a:pPr marL="914400" lvl="1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ourier New"/>
              <a:buChar char="o"/>
            </a:pPr>
            <a:r>
              <a:rPr lang="en-US" sz="1500" dirty="0"/>
              <a:t>computer does exactly what you tell it to do – literal minded idiot savant</a:t>
            </a:r>
            <a:endParaRPr sz="1500" dirty="0"/>
          </a:p>
          <a:p>
            <a:pPr marL="457200" lvl="0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en-US" sz="1900" dirty="0"/>
              <a:t>Programming is </a:t>
            </a:r>
            <a:r>
              <a:rPr lang="en-US" sz="1900" b="1" dirty="0"/>
              <a:t>problem solving</a:t>
            </a:r>
            <a:endParaRPr sz="1900" dirty="0"/>
          </a:p>
          <a:p>
            <a:pPr marL="914400" lvl="1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ourier New"/>
              <a:buChar char="o"/>
            </a:pPr>
            <a:r>
              <a:rPr lang="en-US" sz="1500" dirty="0"/>
              <a:t>always trying to make the computer do something useful</a:t>
            </a:r>
            <a:endParaRPr sz="1500" dirty="0"/>
          </a:p>
          <a:p>
            <a:pPr marL="914400" lvl="1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ourier New"/>
              <a:buChar char="o"/>
            </a:pPr>
            <a:r>
              <a:rPr lang="en-US" sz="1500" dirty="0"/>
              <a:t>e.g., finding an optimal travel route </a:t>
            </a:r>
            <a:endParaRPr sz="1500" dirty="0"/>
          </a:p>
          <a:p>
            <a:pPr marL="914400" lvl="1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ourier New"/>
              <a:buChar char="o"/>
            </a:pPr>
            <a:r>
              <a:rPr lang="en-US" sz="1500" dirty="0"/>
              <a:t>methodology is applicable to other fields</a:t>
            </a:r>
            <a:endParaRPr sz="1500" dirty="0"/>
          </a:p>
          <a:p>
            <a:pPr marL="457200" lvl="0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en-US" sz="1900" dirty="0"/>
              <a:t>Programming is </a:t>
            </a:r>
            <a:r>
              <a:rPr lang="en-US" sz="1900" b="1" dirty="0"/>
              <a:t>creative</a:t>
            </a:r>
            <a:r>
              <a:rPr lang="en-US" sz="1900" dirty="0"/>
              <a:t> </a:t>
            </a:r>
            <a:endParaRPr sz="1900" dirty="0"/>
          </a:p>
          <a:p>
            <a:pPr marL="914400" lvl="1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ourier New"/>
              <a:buChar char="o"/>
            </a:pPr>
            <a:r>
              <a:rPr lang="en-US" sz="1500" dirty="0"/>
              <a:t>must find the best solution out of many possibilities</a:t>
            </a:r>
            <a:endParaRPr sz="1500" dirty="0"/>
          </a:p>
          <a:p>
            <a:pPr marL="457200" lvl="0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en-US" sz="1900" dirty="0"/>
              <a:t>Programming is </a:t>
            </a:r>
            <a:r>
              <a:rPr lang="en-US" sz="1900" b="1" dirty="0"/>
              <a:t>modeling</a:t>
            </a:r>
            <a:endParaRPr sz="1900" dirty="0"/>
          </a:p>
          <a:p>
            <a:pPr marL="914400" lvl="1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ourier New"/>
              <a:buChar char="o"/>
            </a:pPr>
            <a:r>
              <a:rPr lang="en-US" sz="1500" dirty="0"/>
              <a:t>describe </a:t>
            </a:r>
            <a:r>
              <a:rPr lang="en-US" sz="1500" dirty="0">
                <a:solidFill>
                  <a:srgbClr val="FF0000"/>
                </a:solidFill>
              </a:rPr>
              <a:t>salient</a:t>
            </a:r>
            <a:r>
              <a:rPr lang="en-US" sz="1500" dirty="0"/>
              <a:t> (relevant) properties and behaviors of a system of components (objects)</a:t>
            </a:r>
            <a:endParaRPr sz="1500" dirty="0"/>
          </a:p>
          <a:p>
            <a:pPr marL="457200" lvl="0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en-US" sz="1900" dirty="0"/>
              <a:t>Programming is </a:t>
            </a:r>
            <a:r>
              <a:rPr lang="en-US" sz="1900" b="1" dirty="0"/>
              <a:t>abstraction</a:t>
            </a:r>
            <a:endParaRPr sz="1900" dirty="0"/>
          </a:p>
          <a:p>
            <a:pPr marL="914400" lvl="1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ourier New"/>
              <a:buChar char="o"/>
            </a:pPr>
            <a:r>
              <a:rPr lang="en-US" sz="1500" dirty="0"/>
              <a:t>identify important features without getting lost in detail</a:t>
            </a:r>
            <a:endParaRPr sz="1500" dirty="0"/>
          </a:p>
          <a:p>
            <a:pPr marL="457200" lvl="0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en-US" sz="1900" dirty="0"/>
              <a:t>Programming is </a:t>
            </a:r>
            <a:r>
              <a:rPr lang="en-US" sz="1900" b="1" dirty="0"/>
              <a:t>concrete</a:t>
            </a:r>
            <a:endParaRPr sz="1900" dirty="0"/>
          </a:p>
          <a:p>
            <a:pPr marL="914400" lvl="1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ourier New"/>
              <a:buChar char="o"/>
            </a:pPr>
            <a:r>
              <a:rPr lang="en-US" sz="1500" dirty="0"/>
              <a:t>must provide detailed instructions to complete task</a:t>
            </a:r>
            <a:endParaRPr sz="1500" dirty="0"/>
          </a:p>
          <a:p>
            <a:pPr marL="457200" lvl="0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en-US" sz="1900" dirty="0"/>
              <a:t>Programming is a </a:t>
            </a:r>
            <a:r>
              <a:rPr lang="en-US" sz="1900" b="1" dirty="0"/>
              <a:t>craft</a:t>
            </a:r>
            <a:endParaRPr sz="1900" dirty="0"/>
          </a:p>
          <a:p>
            <a:pPr marL="914400" lvl="1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ourier New"/>
              <a:buChar char="o"/>
            </a:pPr>
            <a:r>
              <a:rPr lang="en-US" sz="1500" dirty="0"/>
              <a:t>a bit like architecture, engineering - disciplined and creative craft for building artifacts</a:t>
            </a:r>
            <a:endParaRPr sz="15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1"/>
          <p:cNvSpPr txBox="1">
            <a:spLocks noGrp="1"/>
          </p:cNvSpPr>
          <p:nvPr>
            <p:ph type="sldNum" idx="12"/>
          </p:nvPr>
        </p:nvSpPr>
        <p:spPr>
          <a:xfrm>
            <a:off x="8386198" y="4835725"/>
            <a:ext cx="739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20</a:t>
            </a:fld>
            <a:r>
              <a:rPr lang="en-US"/>
              <a:t>/26</a:t>
            </a:r>
            <a:endParaRPr/>
          </a:p>
        </p:txBody>
      </p:sp>
      <p:sp>
        <p:nvSpPr>
          <p:cNvPr id="231" name="Google Shape;231;p21"/>
          <p:cNvSpPr txBox="1">
            <a:spLocks noGrp="1"/>
          </p:cNvSpPr>
          <p:nvPr>
            <p:ph type="body" idx="1"/>
          </p:nvPr>
        </p:nvSpPr>
        <p:spPr>
          <a:xfrm>
            <a:off x="457200" y="1200148"/>
            <a:ext cx="8229600" cy="1320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70000" lnSpcReduction="20000"/>
          </a:bodyPr>
          <a:lstStyle/>
          <a:p>
            <a:pPr lvl="0" indent="-381000">
              <a:spcAft>
                <a:spcPts val="800"/>
              </a:spcAft>
              <a:buSzPts val="2800"/>
              <a:buFont typeface="Arial"/>
              <a:buChar char="●"/>
            </a:pPr>
            <a:r>
              <a:rPr lang="en-US" sz="2800" dirty="0"/>
              <a:t>What are the game’s objects?</a:t>
            </a:r>
            <a:endParaRPr lang="en-US" i="1" dirty="0">
              <a:solidFill>
                <a:srgbClr val="FF0000"/>
              </a:solidFill>
            </a:endParaRPr>
          </a:p>
          <a:p>
            <a:pPr lvl="1" indent="-342900">
              <a:spcBef>
                <a:spcPts val="300"/>
              </a:spcBef>
              <a:spcAft>
                <a:spcPts val="800"/>
              </a:spcAft>
              <a:buSzPts val="2400"/>
              <a:buFont typeface="Courier New"/>
              <a:buChar char="o"/>
            </a:pPr>
            <a:r>
              <a:rPr lang="en-US" sz="2400" dirty="0"/>
              <a:t>piece, board</a:t>
            </a:r>
            <a:endParaRPr lang="en-US" dirty="0">
              <a:solidFill>
                <a:srgbClr val="FF0000"/>
              </a:solidFill>
            </a:endParaRPr>
          </a:p>
          <a:p>
            <a:pPr marL="45720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</a:pPr>
            <a:r>
              <a:rPr lang="en-US" dirty="0">
                <a:solidFill>
                  <a:srgbClr val="FF0000"/>
                </a:solidFill>
              </a:rPr>
              <a:t>Properties</a:t>
            </a:r>
            <a:r>
              <a:rPr lang="en-US" dirty="0">
                <a:solidFill>
                  <a:srgbClr val="000000"/>
                </a:solidFill>
              </a:rPr>
              <a:t>: What attributes and components do they have?</a:t>
            </a:r>
            <a:endParaRPr dirty="0"/>
          </a:p>
        </p:txBody>
      </p:sp>
      <p:sp>
        <p:nvSpPr>
          <p:cNvPr id="232" name="Google Shape;232;p21"/>
          <p:cNvSpPr txBox="1"/>
          <p:nvPr/>
        </p:nvSpPr>
        <p:spPr>
          <a:xfrm>
            <a:off x="4289850" y="2257218"/>
            <a:ext cx="4460700" cy="1152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</a:pPr>
            <a:r>
              <a:rPr lang="en-US" sz="2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board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■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size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■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rows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21"/>
          <p:cNvSpPr txBox="1">
            <a:spLocks noGrp="1"/>
          </p:cNvSpPr>
          <p:nvPr>
            <p:ph type="title"/>
          </p:nvPr>
        </p:nvSpPr>
        <p:spPr>
          <a:xfrm>
            <a:off x="457200" y="324744"/>
            <a:ext cx="8229600" cy="738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Example: Tetris (2/3)</a:t>
            </a:r>
            <a:endParaRPr dirty="0"/>
          </a:p>
        </p:txBody>
      </p:sp>
      <p:sp>
        <p:nvSpPr>
          <p:cNvPr id="234" name="Google Shape;234;p21"/>
          <p:cNvSpPr txBox="1"/>
          <p:nvPr/>
        </p:nvSpPr>
        <p:spPr>
          <a:xfrm>
            <a:off x="897925" y="2257218"/>
            <a:ext cx="4460700" cy="212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</a:pPr>
            <a:r>
              <a:rPr lang="en-US" sz="2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piece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■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orientation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■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position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■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shape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■"/>
            </a:pPr>
            <a:r>
              <a:rPr lang="en-US" sz="2000" dirty="0"/>
              <a:t>c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olor</a:t>
            </a: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■"/>
            </a:pPr>
            <a:r>
              <a:rPr lang="en-US" sz="2000" dirty="0"/>
              <a:t>tiles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5" name="Google Shape;235;p21" descr="Shape 17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82803" y="3516524"/>
            <a:ext cx="3429001" cy="1143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1" descr="Picture 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37161" y="2428006"/>
            <a:ext cx="1524002" cy="2278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0"/>
          <p:cNvSpPr txBox="1">
            <a:spLocks noGrp="1"/>
          </p:cNvSpPr>
          <p:nvPr>
            <p:ph type="sldNum" idx="12"/>
          </p:nvPr>
        </p:nvSpPr>
        <p:spPr>
          <a:xfrm>
            <a:off x="8406423" y="4835725"/>
            <a:ext cx="7191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21</a:t>
            </a:fld>
            <a:r>
              <a:rPr lang="en-US"/>
              <a:t>/26</a:t>
            </a:r>
            <a:endParaRPr/>
          </a:p>
        </p:txBody>
      </p:sp>
      <p:sp>
        <p:nvSpPr>
          <p:cNvPr id="222" name="Google Shape;222;p20"/>
          <p:cNvSpPr txBox="1">
            <a:spLocks noGrp="1"/>
          </p:cNvSpPr>
          <p:nvPr>
            <p:ph type="title"/>
          </p:nvPr>
        </p:nvSpPr>
        <p:spPr>
          <a:xfrm>
            <a:off x="457200" y="324744"/>
            <a:ext cx="8229600" cy="738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Example: Tetris (3/3)</a:t>
            </a:r>
            <a:endParaRPr dirty="0"/>
          </a:p>
        </p:txBody>
      </p:sp>
      <p:sp>
        <p:nvSpPr>
          <p:cNvPr id="223" name="Google Shape;223;p20"/>
          <p:cNvSpPr txBox="1"/>
          <p:nvPr/>
        </p:nvSpPr>
        <p:spPr>
          <a:xfrm>
            <a:off x="4226100" y="2327202"/>
            <a:ext cx="4460700" cy="1406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board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■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 created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■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remove rows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■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check for end of game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20"/>
          <p:cNvSpPr txBox="1"/>
          <p:nvPr/>
        </p:nvSpPr>
        <p:spPr>
          <a:xfrm>
            <a:off x="908251" y="2327202"/>
            <a:ext cx="4460701" cy="1698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piece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■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 created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■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fall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■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rotate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■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stop at collision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20"/>
          <p:cNvSpPr txBox="1">
            <a:spLocks noGrp="1"/>
          </p:cNvSpPr>
          <p:nvPr>
            <p:ph type="body" idx="1"/>
          </p:nvPr>
        </p:nvSpPr>
        <p:spPr>
          <a:xfrm>
            <a:off x="457200" y="1200149"/>
            <a:ext cx="8229600" cy="1208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</a:pPr>
            <a:r>
              <a:rPr lang="en-US" sz="2800">
                <a:solidFill>
                  <a:srgbClr val="FF0000"/>
                </a:solidFill>
              </a:rPr>
              <a:t>Capabilities</a:t>
            </a:r>
            <a:r>
              <a:rPr lang="en-US" dirty="0">
                <a:solidFill>
                  <a:srgbClr val="000000"/>
                </a:solidFill>
              </a:rPr>
              <a:t>: What do those objects know how to do?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2"/>
          <p:cNvSpPr txBox="1">
            <a:spLocks noGrp="1"/>
          </p:cNvSpPr>
          <p:nvPr>
            <p:ph type="sldNum" idx="12"/>
          </p:nvPr>
        </p:nvSpPr>
        <p:spPr>
          <a:xfrm>
            <a:off x="8448673" y="4835725"/>
            <a:ext cx="676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22</a:t>
            </a:fld>
            <a:r>
              <a:rPr lang="en-US"/>
              <a:t>/26</a:t>
            </a:r>
            <a:endParaRPr/>
          </a:p>
        </p:txBody>
      </p:sp>
      <p:sp>
        <p:nvSpPr>
          <p:cNvPr id="242" name="Google Shape;242;p22"/>
          <p:cNvSpPr txBox="1">
            <a:spLocks noGrp="1"/>
          </p:cNvSpPr>
          <p:nvPr>
            <p:ph type="title"/>
          </p:nvPr>
        </p:nvSpPr>
        <p:spPr>
          <a:xfrm>
            <a:off x="404675" y="691620"/>
            <a:ext cx="8229600" cy="615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dirty="0"/>
              <a:t>Software Development: A 5-Step Process (1/3)</a:t>
            </a:r>
            <a:endParaRPr dirty="0"/>
          </a:p>
        </p:txBody>
      </p:sp>
      <p:pic>
        <p:nvPicPr>
          <p:cNvPr id="243" name="Google Shape;243;p22" descr="Shape 17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5312" y="1404537"/>
            <a:ext cx="7753351" cy="3457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2" descr="Shape 18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0275" y="1209750"/>
            <a:ext cx="7858400" cy="37461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3"/>
          <p:cNvSpPr txBox="1">
            <a:spLocks noGrp="1"/>
          </p:cNvSpPr>
          <p:nvPr>
            <p:ph type="sldNum" idx="12"/>
          </p:nvPr>
        </p:nvSpPr>
        <p:spPr>
          <a:xfrm>
            <a:off x="8507449" y="4835725"/>
            <a:ext cx="618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23</a:t>
            </a:fld>
            <a:r>
              <a:rPr lang="en-US"/>
              <a:t>/26</a:t>
            </a:r>
            <a:endParaRPr/>
          </a:p>
        </p:txBody>
      </p:sp>
      <p:sp>
        <p:nvSpPr>
          <p:cNvPr id="250" name="Google Shape;250;p23"/>
          <p:cNvSpPr txBox="1">
            <a:spLocks noGrp="1"/>
          </p:cNvSpPr>
          <p:nvPr>
            <p:ph type="title"/>
          </p:nvPr>
        </p:nvSpPr>
        <p:spPr>
          <a:xfrm>
            <a:off x="457200" y="249433"/>
            <a:ext cx="8229600" cy="1046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24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4000" dirty="0"/>
              <a:t>Software Development: A 5-Step Process (2/3)</a:t>
            </a:r>
            <a:endParaRPr sz="4000" dirty="0"/>
          </a:p>
        </p:txBody>
      </p:sp>
      <p:sp>
        <p:nvSpPr>
          <p:cNvPr id="251" name="Google Shape;251;p23"/>
          <p:cNvSpPr txBox="1">
            <a:spLocks noGrp="1"/>
          </p:cNvSpPr>
          <p:nvPr>
            <p:ph type="body" idx="1"/>
          </p:nvPr>
        </p:nvSpPr>
        <p:spPr>
          <a:xfrm>
            <a:off x="457200" y="1200149"/>
            <a:ext cx="8229600" cy="3508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-US" sz="1800" dirty="0"/>
              <a:t>Analysis</a:t>
            </a:r>
            <a:endParaRPr dirty="0"/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en-US" sz="1400" dirty="0"/>
              <a:t>English description of what the system models to meet user requirement/specification</a:t>
            </a:r>
            <a:endParaRPr sz="2400" dirty="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-US" sz="1800" dirty="0"/>
              <a:t>Designing the system</a:t>
            </a:r>
            <a:endParaRPr dirty="0"/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en-US" sz="1400" i="1" dirty="0">
                <a:solidFill>
                  <a:srgbClr val="FF0000"/>
                </a:solidFill>
              </a:rPr>
              <a:t>“Divide et </a:t>
            </a:r>
            <a:r>
              <a:rPr lang="en-US" sz="1400" i="1" dirty="0" err="1">
                <a:solidFill>
                  <a:srgbClr val="FF0000"/>
                </a:solidFill>
              </a:rPr>
              <a:t>impera</a:t>
            </a:r>
            <a:r>
              <a:rPr lang="en-US" sz="1400" i="1" dirty="0">
                <a:solidFill>
                  <a:srgbClr val="FF0000"/>
                </a:solidFill>
              </a:rPr>
              <a:t>” - divide and conquer</a:t>
            </a:r>
            <a:r>
              <a:rPr lang="en-US" sz="1400" dirty="0">
                <a:solidFill>
                  <a:srgbClr val="000000"/>
                </a:solidFill>
              </a:rPr>
              <a:t>: </a:t>
            </a:r>
            <a:r>
              <a:rPr lang="en-US" sz="1400" i="0" dirty="0">
                <a:solidFill>
                  <a:srgbClr val="000000"/>
                </a:solidFill>
              </a:rPr>
              <a:t>system is composed of smaller subsystems which in turn may be composed of even smaller subsystems (diagrams often helpful)</a:t>
            </a:r>
            <a:endParaRPr sz="1400" dirty="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-US" sz="1800" dirty="0"/>
              <a:t>Implementing the design (in Java for CS15)</a:t>
            </a:r>
            <a:endParaRPr dirty="0"/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en-US" sz="1400" dirty="0"/>
              <a:t>if design is good, most of the hard work should be done</a:t>
            </a:r>
            <a:endParaRPr sz="2400" dirty="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-US" sz="1800" dirty="0"/>
              <a:t>Testing and Debugging</a:t>
            </a:r>
            <a:endParaRPr dirty="0"/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en-US" sz="1400" i="1" dirty="0">
                <a:solidFill>
                  <a:srgbClr val="FF0000"/>
                </a:solidFill>
              </a:rPr>
              <a:t>testing</a:t>
            </a:r>
            <a:r>
              <a:rPr lang="en-US" sz="1400" dirty="0">
                <a:solidFill>
                  <a:srgbClr val="000000"/>
                </a:solidFill>
              </a:rPr>
              <a:t>: </a:t>
            </a:r>
            <a:r>
              <a:rPr lang="en-US" sz="1400" i="0" dirty="0">
                <a:solidFill>
                  <a:srgbClr val="000000"/>
                </a:solidFill>
              </a:rPr>
              <a:t>submitting input data or sample user interactions and seeing if program reacts properly</a:t>
            </a:r>
            <a:endParaRPr sz="1400" dirty="0"/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en-US" sz="1400" i="1" dirty="0">
                <a:solidFill>
                  <a:srgbClr val="FF0000"/>
                </a:solidFill>
              </a:rPr>
              <a:t>debugging</a:t>
            </a:r>
            <a:r>
              <a:rPr lang="en-US" sz="1400" dirty="0">
                <a:solidFill>
                  <a:srgbClr val="000000"/>
                </a:solidFill>
              </a:rPr>
              <a:t>:</a:t>
            </a:r>
            <a:r>
              <a:rPr lang="en-US" sz="1400" i="0" dirty="0">
                <a:solidFill>
                  <a:srgbClr val="000000"/>
                </a:solidFill>
              </a:rPr>
              <a:t> process of removing program bugs (errors)</a:t>
            </a:r>
            <a:endParaRPr sz="1400" dirty="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-US" sz="1800" dirty="0"/>
              <a:t>Maintenance</a:t>
            </a:r>
            <a:endParaRPr dirty="0"/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en-US" sz="1400" dirty="0"/>
              <a:t>in a successful piece of software, keeping a program working and current is often said to be 80% of the effort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4"/>
          <p:cNvSpPr txBox="1">
            <a:spLocks noGrp="1"/>
          </p:cNvSpPr>
          <p:nvPr>
            <p:ph type="sldNum" idx="12"/>
          </p:nvPr>
        </p:nvSpPr>
        <p:spPr>
          <a:xfrm>
            <a:off x="8365998" y="4835725"/>
            <a:ext cx="759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24</a:t>
            </a:fld>
            <a:r>
              <a:rPr lang="en-US"/>
              <a:t>/26</a:t>
            </a:r>
            <a:endParaRPr/>
          </a:p>
        </p:txBody>
      </p:sp>
      <p:sp>
        <p:nvSpPr>
          <p:cNvPr id="257" name="Google Shape;257;p24"/>
          <p:cNvSpPr txBox="1">
            <a:spLocks noGrp="1"/>
          </p:cNvSpPr>
          <p:nvPr>
            <p:ph type="title"/>
          </p:nvPr>
        </p:nvSpPr>
        <p:spPr>
          <a:xfrm>
            <a:off x="221226" y="197676"/>
            <a:ext cx="8704614" cy="1107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24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4000" dirty="0"/>
              <a:t>Software Development: A 5-Step Process (3/3)</a:t>
            </a:r>
            <a:endParaRPr sz="4000" dirty="0"/>
          </a:p>
        </p:txBody>
      </p:sp>
      <p:sp>
        <p:nvSpPr>
          <p:cNvPr id="258" name="Google Shape;258;p24"/>
          <p:cNvSpPr txBox="1"/>
          <p:nvPr/>
        </p:nvSpPr>
        <p:spPr>
          <a:xfrm>
            <a:off x="221226" y="1682145"/>
            <a:ext cx="8449293" cy="2400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Good program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Char char="o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solves original problem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Char char="o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well structured, extensible, maintainable, efficient,… and met deadline and budget constraints…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None/>
            </a:pPr>
            <a:endParaRPr sz="2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None/>
            </a:pPr>
            <a:endParaRPr sz="2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Other developmental processes exist (e.g., extreme/agile programming)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5"/>
          <p:cNvSpPr txBox="1">
            <a:spLocks noGrp="1"/>
          </p:cNvSpPr>
          <p:nvPr>
            <p:ph type="sldNum" idx="12"/>
          </p:nvPr>
        </p:nvSpPr>
        <p:spPr>
          <a:xfrm>
            <a:off x="8456924" y="4835725"/>
            <a:ext cx="668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25</a:t>
            </a:fld>
            <a:r>
              <a:rPr lang="en-US"/>
              <a:t>/26</a:t>
            </a:r>
            <a:endParaRPr/>
          </a:p>
        </p:txBody>
      </p:sp>
      <p:sp>
        <p:nvSpPr>
          <p:cNvPr id="264" name="Google Shape;264;p25"/>
          <p:cNvSpPr txBox="1">
            <a:spLocks noGrp="1"/>
          </p:cNvSpPr>
          <p:nvPr>
            <p:ph type="title"/>
          </p:nvPr>
        </p:nvSpPr>
        <p:spPr>
          <a:xfrm>
            <a:off x="457200" y="118766"/>
            <a:ext cx="8229600" cy="738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dirty="0"/>
              <a:t>Announcements (1/2)</a:t>
            </a:r>
            <a:endParaRPr dirty="0"/>
          </a:p>
        </p:txBody>
      </p:sp>
      <p:sp>
        <p:nvSpPr>
          <p:cNvPr id="265" name="Google Shape;265;p25"/>
          <p:cNvSpPr txBox="1">
            <a:spLocks noGrp="1"/>
          </p:cNvSpPr>
          <p:nvPr>
            <p:ph type="body" idx="1"/>
          </p:nvPr>
        </p:nvSpPr>
        <p:spPr>
          <a:xfrm>
            <a:off x="282614" y="830104"/>
            <a:ext cx="8547484" cy="4739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 dirty="0"/>
              <a:t>If you are even considering taking the course, we need you to register (or add to cart) on CAB before Saturday (9/7) at 12am – our first lab starts the next Tuesday!​</a:t>
            </a:r>
            <a:endParaRPr sz="2000" dirty="0"/>
          </a:p>
          <a:p>
            <a:pPr marL="457200" lvl="1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 dirty="0"/>
              <a:t>Registration </a:t>
            </a:r>
            <a:r>
              <a:rPr lang="en-US" sz="2000" dirty="0">
                <a:solidFill>
                  <a:schemeClr val="dk1"/>
                </a:solidFill>
              </a:rPr>
              <a:t>→</a:t>
            </a:r>
            <a:r>
              <a:rPr lang="en-US" sz="2000" dirty="0">
                <a:latin typeface="Noto Sans Symbols"/>
                <a:ea typeface="Noto Sans Symbols"/>
                <a:cs typeface="Noto Sans Symbols"/>
                <a:sym typeface="Noto Sans Symbols"/>
              </a:rPr>
              <a:t> </a:t>
            </a:r>
            <a:r>
              <a:rPr lang="en-US" sz="2000" dirty="0"/>
              <a:t>account creation</a:t>
            </a:r>
            <a:endParaRPr sz="2000" dirty="0"/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 dirty="0"/>
              <a:t>Introductory sections will begin next week (~10 students per section). Section times will be your time for the entire semester, and selected on a first come first serve basis:​</a:t>
            </a:r>
            <a:endParaRPr sz="2000" dirty="0"/>
          </a:p>
          <a:p>
            <a:pPr marL="91440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Courier New"/>
              <a:buChar char="o"/>
            </a:pPr>
            <a:r>
              <a:rPr lang="en-US" sz="1700" dirty="0"/>
              <a:t>Tuesday 5pm-6:30pm, 6:30pm-8:00pm, 8:00pm-9:30pm</a:t>
            </a:r>
            <a:endParaRPr sz="1700" dirty="0"/>
          </a:p>
          <a:p>
            <a:pPr marL="91440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Courier New"/>
              <a:buChar char="o"/>
            </a:pPr>
            <a:r>
              <a:rPr lang="en-US" sz="1700" dirty="0"/>
              <a:t>Wednesday- 3:00pm-4:30pm, 4:30pm-6:00pm, 6:00pm-7:30pm, 7:30pm-9:00pm</a:t>
            </a:r>
            <a:endParaRPr sz="1700" dirty="0"/>
          </a:p>
          <a:p>
            <a:pPr marL="91440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Courier New"/>
              <a:buChar char="o"/>
            </a:pPr>
            <a:r>
              <a:rPr lang="en-US" sz="1700" dirty="0"/>
              <a:t>Thursday- 12pm-1:30pm, 5:00pm-6:30pm, 6:30pm-8:00pm</a:t>
            </a:r>
            <a:endParaRPr sz="1700" dirty="0"/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erriweather Sans"/>
              <a:buChar char="●"/>
            </a:pPr>
            <a:r>
              <a:rPr lang="en-US" sz="2000" dirty="0"/>
              <a:t>By Sunday morning, we will email you instructions on registering for a lab section, so check your email!​</a:t>
            </a: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6"/>
          <p:cNvSpPr txBox="1">
            <a:spLocks noGrp="1"/>
          </p:cNvSpPr>
          <p:nvPr>
            <p:ph type="sldNum" idx="12"/>
          </p:nvPr>
        </p:nvSpPr>
        <p:spPr>
          <a:xfrm>
            <a:off x="8537774" y="4835725"/>
            <a:ext cx="587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26</a:t>
            </a:fld>
            <a:r>
              <a:rPr lang="en-US"/>
              <a:t>/26</a:t>
            </a:r>
            <a:endParaRPr/>
          </a:p>
        </p:txBody>
      </p:sp>
      <p:sp>
        <p:nvSpPr>
          <p:cNvPr id="271" name="Google Shape;271;p26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Announcements (2/2)</a:t>
            </a:r>
            <a:endParaRPr dirty="0"/>
          </a:p>
        </p:txBody>
      </p:sp>
      <p:sp>
        <p:nvSpPr>
          <p:cNvPr id="272" name="Google Shape;272;p26"/>
          <p:cNvSpPr txBox="1">
            <a:spLocks noGrp="1"/>
          </p:cNvSpPr>
          <p:nvPr>
            <p:ph type="body" idx="1"/>
          </p:nvPr>
        </p:nvSpPr>
        <p:spPr>
          <a:xfrm>
            <a:off x="282614" y="857398"/>
            <a:ext cx="8547484" cy="3847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lnSpcReduction="10000"/>
          </a:bodyPr>
          <a:lstStyle/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 dirty="0"/>
              <a:t>We will send a more detailed email about Top Hat this weekend </a:t>
            </a:r>
            <a:endParaRPr sz="2000" dirty="0"/>
          </a:p>
          <a:p>
            <a:pPr marL="45720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2000" dirty="0"/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 dirty="0"/>
              <a:t>RISD and other non-Brown students please come speak to an HTA or Andy after class</a:t>
            </a:r>
          </a:p>
          <a:p>
            <a:pPr lvl="1" indent="-368300">
              <a:buSzPts val="2000"/>
              <a:buFont typeface="Courier New" panose="02070309020205020404" pitchFamily="49" charset="0"/>
              <a:buChar char="o"/>
            </a:pPr>
            <a:r>
              <a:rPr lang="en-US" sz="2000" dirty="0"/>
              <a:t>HTAs hours this weekend in CIT 102</a:t>
            </a:r>
          </a:p>
          <a:p>
            <a:pPr lvl="2" indent="-368300">
              <a:buSzPts val="2000"/>
              <a:buFont typeface="Wingdings" pitchFamily="2" charset="2"/>
              <a:buChar char="§"/>
            </a:pPr>
            <a:r>
              <a:rPr lang="en-US" sz="2000" dirty="0"/>
              <a:t>Saturday 10-11:30am, Sunday 6-7:30pm </a:t>
            </a:r>
            <a:endParaRPr sz="2000" dirty="0"/>
          </a:p>
          <a:p>
            <a:pPr marL="45720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2000" dirty="0"/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 dirty="0"/>
              <a:t>Check the course website at </a:t>
            </a:r>
            <a:r>
              <a:rPr lang="en-US" sz="2000" u="sng" dirty="0">
                <a:solidFill>
                  <a:srgbClr val="1155CC"/>
                </a:solidFill>
                <a:hlinkClick r:id="rId3"/>
              </a:rPr>
              <a:t>http://www.cs.brown.edu/courses/cs015</a:t>
            </a:r>
            <a:r>
              <a:rPr lang="en-US" sz="2000" dirty="0"/>
              <a:t> and your email regularly.​</a:t>
            </a:r>
            <a:endParaRPr sz="2000" dirty="0"/>
          </a:p>
          <a:p>
            <a:pPr marL="45720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2000" dirty="0"/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 dirty="0"/>
              <a:t>If you are undecided about which CS intro course to take, this documents is a good reference: </a:t>
            </a:r>
            <a:endParaRPr sz="2000" dirty="0"/>
          </a:p>
          <a:p>
            <a:pPr marL="91440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Char char="o"/>
            </a:pPr>
            <a:r>
              <a:rPr lang="en-US" sz="2000" u="sng" dirty="0">
                <a:solidFill>
                  <a:srgbClr val="1155CC"/>
                </a:solidFill>
                <a:hlinkClick r:id="rId4"/>
              </a:rPr>
              <a:t>https://cs.brown.edu/degrees/undergrad/whatcourse/</a:t>
            </a: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"/>
          <p:cNvSpPr txBox="1">
            <a:spLocks noGrp="1"/>
          </p:cNvSpPr>
          <p:nvPr>
            <p:ph type="sldNum" idx="12"/>
          </p:nvPr>
        </p:nvSpPr>
        <p:spPr>
          <a:xfrm>
            <a:off x="8585947" y="4835725"/>
            <a:ext cx="558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</a:t>
            </a:fld>
            <a:r>
              <a:rPr lang="en-US"/>
              <a:t>/26</a:t>
            </a:r>
            <a:endParaRPr/>
          </a:p>
        </p:txBody>
      </p:sp>
      <p:pic>
        <p:nvPicPr>
          <p:cNvPr id="51" name="Google Shape;51;p3" descr="Picture 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55611" y="2196325"/>
            <a:ext cx="4643950" cy="2272575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3"/>
          <p:cNvSpPr txBox="1">
            <a:spLocks noGrp="1"/>
          </p:cNvSpPr>
          <p:nvPr>
            <p:ph type="title"/>
          </p:nvPr>
        </p:nvSpPr>
        <p:spPr>
          <a:xfrm>
            <a:off x="457200" y="324744"/>
            <a:ext cx="82296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What’s a Program? (1/3)</a:t>
            </a:r>
            <a:endParaRPr/>
          </a:p>
        </p:txBody>
      </p:sp>
      <p:sp>
        <p:nvSpPr>
          <p:cNvPr id="53" name="Google Shape;53;p3"/>
          <p:cNvSpPr txBox="1">
            <a:spLocks noGrp="1"/>
          </p:cNvSpPr>
          <p:nvPr>
            <p:ph type="body" idx="1"/>
          </p:nvPr>
        </p:nvSpPr>
        <p:spPr>
          <a:xfrm>
            <a:off x="457200" y="1063374"/>
            <a:ext cx="4921561" cy="2759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70000" lnSpcReduction="20000"/>
          </a:bodyPr>
          <a:lstStyle/>
          <a:p>
            <a:pPr marL="45720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US" dirty="0"/>
              <a:t>Model of complex system</a:t>
            </a:r>
            <a:endParaRPr dirty="0"/>
          </a:p>
          <a:p>
            <a:pPr marL="914400" lvl="1" indent="-44450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sz="2900" dirty="0"/>
              <a:t>model</a:t>
            </a:r>
            <a:r>
              <a:rPr lang="en-US" sz="2900" b="1" dirty="0">
                <a:solidFill>
                  <a:srgbClr val="000000"/>
                </a:solidFill>
              </a:rPr>
              <a:t>: </a:t>
            </a:r>
            <a:r>
              <a:rPr lang="en-US" sz="2900" dirty="0">
                <a:solidFill>
                  <a:srgbClr val="000000"/>
                </a:solidFill>
              </a:rPr>
              <a:t>simplified representation of salient features of something, either tangible or abstract</a:t>
            </a:r>
            <a:endParaRPr sz="2900" dirty="0"/>
          </a:p>
          <a:p>
            <a:pPr marL="914400" lvl="1" indent="-44450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sz="2900" dirty="0"/>
              <a:t>system</a:t>
            </a:r>
            <a:r>
              <a:rPr lang="en-US" sz="2900" b="1" dirty="0">
                <a:solidFill>
                  <a:srgbClr val="000000"/>
                </a:solidFill>
              </a:rPr>
              <a:t>: </a:t>
            </a:r>
            <a:r>
              <a:rPr lang="en-US" sz="2900" dirty="0">
                <a:solidFill>
                  <a:srgbClr val="000000"/>
                </a:solidFill>
              </a:rPr>
              <a:t>collection of collaborating components  </a:t>
            </a:r>
            <a:endParaRPr sz="29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"/>
          <p:cNvSpPr txBox="1">
            <a:spLocks noGrp="1"/>
          </p:cNvSpPr>
          <p:nvPr>
            <p:ph type="sldNum" idx="12"/>
          </p:nvPr>
        </p:nvSpPr>
        <p:spPr>
          <a:xfrm>
            <a:off x="8585947" y="4835725"/>
            <a:ext cx="558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</a:t>
            </a:fld>
            <a:r>
              <a:rPr lang="en-US"/>
              <a:t>/26</a:t>
            </a:r>
            <a:endParaRPr/>
          </a:p>
        </p:txBody>
      </p:sp>
      <p:sp>
        <p:nvSpPr>
          <p:cNvPr id="59" name="Google Shape;59;p4"/>
          <p:cNvSpPr txBox="1">
            <a:spLocks noGrp="1"/>
          </p:cNvSpPr>
          <p:nvPr>
            <p:ph type="body" idx="1"/>
          </p:nvPr>
        </p:nvSpPr>
        <p:spPr>
          <a:xfrm>
            <a:off x="457200" y="1347097"/>
            <a:ext cx="8229600" cy="18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457200" lvl="0" indent="-4191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325" dirty="0"/>
              <a:t>Sequences of instructions expressed in specific programming language</a:t>
            </a:r>
            <a:endParaRPr sz="2325" dirty="0"/>
          </a:p>
          <a:p>
            <a:pPr marL="914400" lvl="1" indent="-381000" algn="l" rtl="0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Char char="o"/>
            </a:pPr>
            <a:r>
              <a:rPr lang="en-US" sz="2325" dirty="0"/>
              <a:t>syntax</a:t>
            </a:r>
            <a:r>
              <a:rPr lang="en-US" sz="2325" dirty="0">
                <a:solidFill>
                  <a:srgbClr val="000000"/>
                </a:solidFill>
              </a:rPr>
              <a:t>: grammatical rules for forming instructions</a:t>
            </a:r>
            <a:endParaRPr sz="1860" dirty="0"/>
          </a:p>
          <a:p>
            <a:pPr marL="914400" lvl="1" indent="-381000" algn="l" rtl="0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Char char="o"/>
            </a:pPr>
            <a:r>
              <a:rPr lang="en-US" sz="2325" dirty="0"/>
              <a:t>semantics</a:t>
            </a:r>
            <a:r>
              <a:rPr lang="en-US" sz="2325" dirty="0">
                <a:solidFill>
                  <a:srgbClr val="000000"/>
                </a:solidFill>
              </a:rPr>
              <a:t>: meaning/interpretation of instruction</a:t>
            </a:r>
            <a:endParaRPr sz="2325" dirty="0"/>
          </a:p>
        </p:txBody>
      </p:sp>
      <p:sp>
        <p:nvSpPr>
          <p:cNvPr id="60" name="Google Shape;60;p4"/>
          <p:cNvSpPr txBox="1">
            <a:spLocks noGrp="1"/>
          </p:cNvSpPr>
          <p:nvPr>
            <p:ph type="title"/>
          </p:nvPr>
        </p:nvSpPr>
        <p:spPr>
          <a:xfrm>
            <a:off x="457200" y="324744"/>
            <a:ext cx="8229600" cy="738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What’s a Program? (2/3)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"/>
          <p:cNvSpPr txBox="1">
            <a:spLocks noGrp="1"/>
          </p:cNvSpPr>
          <p:nvPr>
            <p:ph type="sldNum" idx="12"/>
          </p:nvPr>
        </p:nvSpPr>
        <p:spPr>
          <a:xfrm>
            <a:off x="8585948" y="4835725"/>
            <a:ext cx="517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5</a:t>
            </a:fld>
            <a:r>
              <a:rPr lang="en-US"/>
              <a:t>/26</a:t>
            </a:r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title"/>
          </p:nvPr>
        </p:nvSpPr>
        <p:spPr>
          <a:xfrm>
            <a:off x="457200" y="324744"/>
            <a:ext cx="8229600" cy="738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What’s a Program? (3/3)</a:t>
            </a:r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body" idx="1"/>
          </p:nvPr>
        </p:nvSpPr>
        <p:spPr>
          <a:xfrm>
            <a:off x="141050" y="955923"/>
            <a:ext cx="8862000" cy="38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 dirty="0"/>
              <a:t>Instructions written (programmed/coded) by programmer</a:t>
            </a:r>
            <a:endParaRPr dirty="0"/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urier New"/>
              <a:buChar char="o"/>
            </a:pPr>
            <a:r>
              <a:rPr lang="en-US" sz="1800" dirty="0"/>
              <a:t>coded in a specific programming language</a:t>
            </a:r>
            <a:endParaRPr sz="1800" dirty="0"/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urier New"/>
              <a:buChar char="o"/>
            </a:pPr>
            <a:r>
              <a:rPr lang="en-US" sz="1800" i="1" dirty="0">
                <a:solidFill>
                  <a:srgbClr val="FF0000"/>
                </a:solidFill>
              </a:rPr>
              <a:t>programming languages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sz="1800" i="0" dirty="0">
                <a:solidFill>
                  <a:srgbClr val="000000"/>
                </a:solidFill>
              </a:rPr>
              <a:t>allow you to express yourself more precisely than</a:t>
            </a:r>
            <a:r>
              <a:rPr lang="en-US" i="0" dirty="0">
                <a:solidFill>
                  <a:srgbClr val="000000"/>
                </a:solidFill>
              </a:rPr>
              <a:t> </a:t>
            </a:r>
            <a:r>
              <a:rPr lang="en-US" sz="1800" i="1" dirty="0">
                <a:solidFill>
                  <a:srgbClr val="FF0000"/>
                </a:solidFill>
              </a:rPr>
              <a:t>natural (human) language</a:t>
            </a:r>
            <a:endParaRPr sz="1800" i="1" dirty="0">
              <a:solidFill>
                <a:srgbClr val="FF0000"/>
              </a:solidFill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urier New"/>
              <a:buChar char="o"/>
            </a:pPr>
            <a:r>
              <a:rPr lang="en-US" sz="1800" dirty="0"/>
              <a:t>as a result, programs cannot be ambiguous</a:t>
            </a:r>
            <a:endParaRPr sz="2400" dirty="0"/>
          </a:p>
          <a:p>
            <a:pPr marL="914400" lvl="1" indent="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200" dirty="0"/>
          </a:p>
          <a:p>
            <a:pPr marL="914400" lvl="1" indent="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200" dirty="0"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 dirty="0"/>
              <a:t>Real world examples</a:t>
            </a:r>
            <a:endParaRPr dirty="0"/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urier New"/>
              <a:buChar char="o"/>
            </a:pPr>
            <a:r>
              <a:rPr lang="en-US" sz="1800" dirty="0"/>
              <a:t>Banner, word processor, email, video game, ATM, smartphone, vehicles…</a:t>
            </a:r>
            <a:endParaRPr dirty="0"/>
          </a:p>
          <a:p>
            <a:pPr marL="914400" lvl="1" indent="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400" dirty="0"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 dirty="0"/>
              <a:t>Executed by computer by carrying out individual instructions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6"/>
          <p:cNvSpPr txBox="1">
            <a:spLocks noGrp="1"/>
          </p:cNvSpPr>
          <p:nvPr>
            <p:ph type="sldNum" idx="12"/>
          </p:nvPr>
        </p:nvSpPr>
        <p:spPr>
          <a:xfrm>
            <a:off x="8585944" y="4835725"/>
            <a:ext cx="648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6</a:t>
            </a:fld>
            <a:r>
              <a:rPr lang="en-US"/>
              <a:t>/26</a:t>
            </a:r>
            <a:endParaRPr/>
          </a:p>
        </p:txBody>
      </p:sp>
      <p:pic>
        <p:nvPicPr>
          <p:cNvPr id="73" name="Google Shape;73;p6" descr="Shape 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40950" y="116075"/>
            <a:ext cx="1926601" cy="1637576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Java Programs</a:t>
            </a:r>
            <a:endParaRPr/>
          </a:p>
        </p:txBody>
      </p:sp>
      <p:sp>
        <p:nvSpPr>
          <p:cNvPr id="75" name="Google Shape;75;p6"/>
          <p:cNvSpPr txBox="1">
            <a:spLocks noGrp="1"/>
          </p:cNvSpPr>
          <p:nvPr>
            <p:ph type="body" idx="1"/>
          </p:nvPr>
        </p:nvSpPr>
        <p:spPr>
          <a:xfrm>
            <a:off x="356343" y="1504852"/>
            <a:ext cx="8570373" cy="3266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85000" lnSpcReduction="10000"/>
          </a:bodyPr>
          <a:lstStyle/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100" dirty="0"/>
              <a:t>CS15 and CS16 use </a:t>
            </a:r>
            <a:r>
              <a:rPr lang="en-US" sz="2100" i="1" dirty="0">
                <a:solidFill>
                  <a:srgbClr val="FF0000"/>
                </a:solidFill>
              </a:rPr>
              <a:t>Java</a:t>
            </a:r>
            <a:endParaRPr sz="2100" dirty="0"/>
          </a:p>
          <a:p>
            <a:pPr marL="914400" lvl="1" indent="-381000" algn="l" rtl="0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Clr>
                <a:srgbClr val="000000"/>
              </a:buClr>
              <a:buSzPts val="1600"/>
              <a:buFont typeface="Courier New"/>
              <a:buChar char="o"/>
            </a:pPr>
            <a:r>
              <a:rPr lang="en-US" sz="2100" dirty="0"/>
              <a:t>Java was developed by Sun Microsystems (absorbed by Oracle)</a:t>
            </a:r>
          </a:p>
          <a:p>
            <a:pPr lvl="2" indent="-381000">
              <a:lnSpc>
                <a:spcPct val="120000"/>
              </a:lnSpc>
              <a:spcAft>
                <a:spcPts val="900"/>
              </a:spcAft>
              <a:buSzPts val="1600"/>
              <a:buFont typeface="Wingdings" charset="2"/>
              <a:buChar char="§"/>
            </a:pPr>
            <a:r>
              <a:rPr lang="en-US" sz="1679" dirty="0"/>
              <a:t>the </a:t>
            </a:r>
            <a:r>
              <a:rPr lang="en-US" sz="1679" dirty="0" err="1"/>
              <a:t>Sunlab</a:t>
            </a:r>
            <a:r>
              <a:rPr lang="en-US" sz="1679" dirty="0"/>
              <a:t> was named for the desktop computers that it held for over a decade</a:t>
            </a:r>
            <a:endParaRPr sz="1679" dirty="0"/>
          </a:p>
          <a:p>
            <a:pPr marL="914400" lvl="1" indent="-381000" algn="l" rtl="0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Clr>
                <a:srgbClr val="000000"/>
              </a:buClr>
              <a:buSzPts val="1600"/>
              <a:buFont typeface="Courier New"/>
              <a:buChar char="o"/>
            </a:pPr>
            <a:r>
              <a:rPr lang="en-US" sz="2100" dirty="0"/>
              <a:t>it is meant to run on many “platforms” without change, from desktop to cell phones</a:t>
            </a:r>
            <a:endParaRPr sz="1679" dirty="0"/>
          </a:p>
          <a:p>
            <a:pPr marL="914400" lvl="1" indent="-381000" algn="l" rtl="0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Clr>
                <a:srgbClr val="000000"/>
              </a:buClr>
              <a:buSzPts val="1600"/>
              <a:buFont typeface="Courier New"/>
              <a:buChar char="o"/>
            </a:pPr>
            <a:r>
              <a:rPr lang="en-US" sz="2100" dirty="0"/>
              <a:t>platform independence</a:t>
            </a:r>
            <a:endParaRPr sz="1679" dirty="0"/>
          </a:p>
          <a:p>
            <a:pPr marL="914400" lvl="1" indent="-381000" algn="l" rtl="0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Clr>
                <a:srgbClr val="000000"/>
              </a:buClr>
              <a:buSzPts val="1600"/>
              <a:buFont typeface="Courier New"/>
              <a:buChar char="o"/>
            </a:pPr>
            <a:r>
              <a:rPr lang="en-US" sz="2100" dirty="0"/>
              <a:t>but Java isn’t sufficient by itself: many layers of software in a modern computer</a:t>
            </a:r>
            <a:endParaRPr sz="21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7"/>
          <p:cNvSpPr txBox="1">
            <a:spLocks noGrp="1"/>
          </p:cNvSpPr>
          <p:nvPr>
            <p:ph type="sldNum" idx="12"/>
          </p:nvPr>
        </p:nvSpPr>
        <p:spPr>
          <a:xfrm>
            <a:off x="8585948" y="4835725"/>
            <a:ext cx="517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7</a:t>
            </a:fld>
            <a:r>
              <a:rPr lang="en-US"/>
              <a:t>/26</a:t>
            </a:r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title"/>
          </p:nvPr>
        </p:nvSpPr>
        <p:spPr>
          <a:xfrm>
            <a:off x="457200" y="-718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Computer Onion</a:t>
            </a:r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body" idx="1"/>
          </p:nvPr>
        </p:nvSpPr>
        <p:spPr>
          <a:xfrm>
            <a:off x="457200" y="692979"/>
            <a:ext cx="8229600" cy="1477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457200" lvl="0" indent="-4191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550" dirty="0"/>
              <a:t>Layers of Software</a:t>
            </a:r>
            <a:endParaRPr sz="2550" dirty="0"/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Char char="o"/>
            </a:pPr>
            <a:r>
              <a:rPr lang="en-US" sz="2550" dirty="0"/>
              <a:t>cover hardware like an onion covers its core</a:t>
            </a:r>
            <a:endParaRPr sz="2040" dirty="0"/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Char char="o"/>
            </a:pPr>
            <a:r>
              <a:rPr lang="en-US" sz="2550" dirty="0"/>
              <a:t>make it easier to use computers</a:t>
            </a:r>
            <a:endParaRPr sz="2040" dirty="0"/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Char char="o"/>
            </a:pPr>
            <a:r>
              <a:rPr lang="en-US" sz="2550" dirty="0"/>
              <a:t>organized into libraries and programs</a:t>
            </a:r>
            <a:endParaRPr sz="2550" dirty="0"/>
          </a:p>
        </p:txBody>
      </p:sp>
      <p:grpSp>
        <p:nvGrpSpPr>
          <p:cNvPr id="83" name="Google Shape;83;p7"/>
          <p:cNvGrpSpPr/>
          <p:nvPr/>
        </p:nvGrpSpPr>
        <p:grpSpPr>
          <a:xfrm>
            <a:off x="1123948" y="2366060"/>
            <a:ext cx="3485948" cy="2622272"/>
            <a:chOff x="-1" y="0"/>
            <a:chExt cx="3485946" cy="2622270"/>
          </a:xfrm>
        </p:grpSpPr>
        <p:sp>
          <p:nvSpPr>
            <p:cNvPr id="84" name="Google Shape;84;p7"/>
            <p:cNvSpPr/>
            <p:nvPr/>
          </p:nvSpPr>
          <p:spPr>
            <a:xfrm>
              <a:off x="-1" y="0"/>
              <a:ext cx="3485946" cy="2622270"/>
            </a:xfrm>
            <a:prstGeom prst="ellipse">
              <a:avLst/>
            </a:prstGeom>
            <a:solidFill>
              <a:srgbClr val="1D415D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7"/>
            <p:cNvSpPr/>
            <p:nvPr/>
          </p:nvSpPr>
          <p:spPr>
            <a:xfrm>
              <a:off x="321373" y="126626"/>
              <a:ext cx="2880655" cy="2015275"/>
            </a:xfrm>
            <a:prstGeom prst="ellipse">
              <a:avLst/>
            </a:prstGeom>
            <a:solidFill>
              <a:srgbClr val="2C618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7"/>
            <p:cNvSpPr/>
            <p:nvPr/>
          </p:nvSpPr>
          <p:spPr>
            <a:xfrm>
              <a:off x="576637" y="244096"/>
              <a:ext cx="2340728" cy="1401691"/>
            </a:xfrm>
            <a:prstGeom prst="ellipse">
              <a:avLst/>
            </a:prstGeom>
            <a:solidFill>
              <a:srgbClr val="377AB1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7"/>
            <p:cNvSpPr/>
            <p:nvPr/>
          </p:nvSpPr>
          <p:spPr>
            <a:xfrm>
              <a:off x="1031994" y="428970"/>
              <a:ext cx="1469351" cy="768717"/>
            </a:xfrm>
            <a:prstGeom prst="ellipse">
              <a:avLst/>
            </a:prstGeom>
            <a:solidFill>
              <a:srgbClr val="5A949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7"/>
            <p:cNvSpPr txBox="1"/>
            <p:nvPr/>
          </p:nvSpPr>
          <p:spPr>
            <a:xfrm>
              <a:off x="896305" y="2100922"/>
              <a:ext cx="1746633" cy="3802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00" tIns="91400" rIns="91400" bIns="914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Your Java Program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7"/>
            <p:cNvSpPr txBox="1"/>
            <p:nvPr/>
          </p:nvSpPr>
          <p:spPr>
            <a:xfrm>
              <a:off x="1364339" y="1689508"/>
              <a:ext cx="810564" cy="3802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00" tIns="91400" rIns="91400" bIns="914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Fast-X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7"/>
            <p:cNvSpPr txBox="1"/>
            <p:nvPr/>
          </p:nvSpPr>
          <p:spPr>
            <a:xfrm>
              <a:off x="1408930" y="1215148"/>
              <a:ext cx="668082" cy="3802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00" tIns="91400" rIns="91400" bIns="914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Linux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7"/>
            <p:cNvSpPr txBox="1"/>
            <p:nvPr/>
          </p:nvSpPr>
          <p:spPr>
            <a:xfrm>
              <a:off x="1203056" y="542880"/>
              <a:ext cx="1036435" cy="5834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00" tIns="91400" rIns="91400" bIns="914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hardware (PC)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2" name="Google Shape;92;p7"/>
          <p:cNvSpPr txBox="1"/>
          <p:nvPr/>
        </p:nvSpPr>
        <p:spPr>
          <a:xfrm>
            <a:off x="5229853" y="4024431"/>
            <a:ext cx="3286802" cy="708772"/>
          </a:xfrm>
          <a:prstGeom prst="rect">
            <a:avLst/>
          </a:prstGeom>
          <a:noFill/>
          <a:ln w="12700" cap="flat" cmpd="sng">
            <a:solidFill>
              <a:srgbClr val="FF0000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CS15, we only deal with the outermost layers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8"/>
          <p:cNvSpPr txBox="1">
            <a:spLocks noGrp="1"/>
          </p:cNvSpPr>
          <p:nvPr>
            <p:ph type="sldNum" idx="12"/>
          </p:nvPr>
        </p:nvSpPr>
        <p:spPr>
          <a:xfrm>
            <a:off x="8585947" y="4835725"/>
            <a:ext cx="558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8</a:t>
            </a:fld>
            <a:r>
              <a:rPr lang="en-US"/>
              <a:t>/26</a:t>
            </a:r>
            <a:endParaRPr/>
          </a:p>
        </p:txBody>
      </p:sp>
      <p:sp>
        <p:nvSpPr>
          <p:cNvPr id="98" name="Google Shape;98;p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Two Views of a Program</a:t>
            </a:r>
            <a:endParaRPr/>
          </a:p>
        </p:txBody>
      </p:sp>
      <p:grpSp>
        <p:nvGrpSpPr>
          <p:cNvPr id="99" name="Google Shape;99;p8"/>
          <p:cNvGrpSpPr/>
          <p:nvPr/>
        </p:nvGrpSpPr>
        <p:grpSpPr>
          <a:xfrm>
            <a:off x="5127091" y="1380071"/>
            <a:ext cx="1758641" cy="1428527"/>
            <a:chOff x="-1" y="0"/>
            <a:chExt cx="1758640" cy="1428526"/>
          </a:xfrm>
        </p:grpSpPr>
        <p:sp>
          <p:nvSpPr>
            <p:cNvPr id="100" name="Google Shape;100;p8"/>
            <p:cNvSpPr/>
            <p:nvPr/>
          </p:nvSpPr>
          <p:spPr>
            <a:xfrm>
              <a:off x="-1" y="0"/>
              <a:ext cx="1758640" cy="1428526"/>
            </a:xfrm>
            <a:prstGeom prst="ellipse">
              <a:avLst/>
            </a:prstGeom>
            <a:noFill/>
            <a:ln w="38100" cap="flat" cmpd="sng">
              <a:solidFill>
                <a:srgbClr val="1C45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8"/>
            <p:cNvSpPr/>
            <p:nvPr/>
          </p:nvSpPr>
          <p:spPr>
            <a:xfrm>
              <a:off x="180308" y="135514"/>
              <a:ext cx="1453275" cy="1097855"/>
            </a:xfrm>
            <a:prstGeom prst="ellipse">
              <a:avLst/>
            </a:prstGeom>
            <a:noFill/>
            <a:ln w="38100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288877" y="272986"/>
              <a:ext cx="1180883" cy="763595"/>
            </a:xfrm>
            <a:prstGeom prst="ellipse">
              <a:avLst/>
            </a:prstGeom>
            <a:noFill/>
            <a:ln w="38100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8"/>
            <p:cNvSpPr/>
            <p:nvPr/>
          </p:nvSpPr>
          <p:spPr>
            <a:xfrm>
              <a:off x="508679" y="404595"/>
              <a:ext cx="741281" cy="418771"/>
            </a:xfrm>
            <a:prstGeom prst="ellipse">
              <a:avLst/>
            </a:prstGeom>
            <a:noFill/>
            <a:ln w="38100" cap="flat" cmpd="sng">
              <a:solidFill>
                <a:srgbClr val="76A5A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4" name="Google Shape;104;p8"/>
          <p:cNvSpPr txBox="1"/>
          <p:nvPr/>
        </p:nvSpPr>
        <p:spPr>
          <a:xfrm>
            <a:off x="6686425" y="828700"/>
            <a:ext cx="2323200" cy="8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 layers hidden by user interface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" name="Google Shape;105;p8"/>
          <p:cNvGrpSpPr/>
          <p:nvPr/>
        </p:nvGrpSpPr>
        <p:grpSpPr>
          <a:xfrm>
            <a:off x="1261853" y="2261347"/>
            <a:ext cx="7114548" cy="2421930"/>
            <a:chOff x="0" y="-1"/>
            <a:chExt cx="7114546" cy="2421928"/>
          </a:xfrm>
        </p:grpSpPr>
        <p:sp>
          <p:nvSpPr>
            <p:cNvPr id="106" name="Google Shape;106;p8"/>
            <p:cNvSpPr/>
            <p:nvPr/>
          </p:nvSpPr>
          <p:spPr>
            <a:xfrm flipH="1">
              <a:off x="4684120" y="1205126"/>
              <a:ext cx="912601" cy="1216801"/>
            </a:xfrm>
            <a:prstGeom prst="ellipse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8"/>
            <p:cNvSpPr/>
            <p:nvPr/>
          </p:nvSpPr>
          <p:spPr>
            <a:xfrm flipH="1">
              <a:off x="4813245" y="1389501"/>
              <a:ext cx="230401" cy="239701"/>
            </a:xfrm>
            <a:prstGeom prst="ellipse">
              <a:avLst/>
            </a:prstGeom>
            <a:solidFill>
              <a:srgbClr val="000000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8"/>
            <p:cNvSpPr/>
            <p:nvPr/>
          </p:nvSpPr>
          <p:spPr>
            <a:xfrm flipH="1">
              <a:off x="4748667" y="1905673"/>
              <a:ext cx="416306" cy="23968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cubicBezTo>
                    <a:pt x="18618" y="20210"/>
                    <a:pt x="7309" y="16863"/>
                    <a:pt x="3709" y="13264"/>
                  </a:cubicBezTo>
                  <a:cubicBezTo>
                    <a:pt x="109" y="9663"/>
                    <a:pt x="618" y="2210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8"/>
            <p:cNvSpPr txBox="1"/>
            <p:nvPr/>
          </p:nvSpPr>
          <p:spPr>
            <a:xfrm>
              <a:off x="5535946" y="863951"/>
              <a:ext cx="1578600" cy="6334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00" tIns="91400" rIns="91400" bIns="914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programmer’s view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10" name="Google Shape;110;p8"/>
            <p:cNvCxnSpPr/>
            <p:nvPr/>
          </p:nvCxnSpPr>
          <p:spPr>
            <a:xfrm rot="10800000" flipH="1">
              <a:off x="4586878" y="-1"/>
              <a:ext cx="1120500" cy="1343402"/>
            </a:xfrm>
            <a:prstGeom prst="straightConnector1">
              <a:avLst/>
            </a:prstGeom>
            <a:noFill/>
            <a:ln w="38100" cap="flat" cmpd="sng">
              <a:solidFill>
                <a:srgbClr val="6AA84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1" name="Google Shape;111;p8"/>
            <p:cNvCxnSpPr/>
            <p:nvPr/>
          </p:nvCxnSpPr>
          <p:spPr>
            <a:xfrm rot="10800000">
              <a:off x="0" y="467575"/>
              <a:ext cx="4572600" cy="857401"/>
            </a:xfrm>
            <a:prstGeom prst="straightConnector1">
              <a:avLst/>
            </a:prstGeom>
            <a:noFill/>
            <a:ln w="38100" cap="flat" cmpd="sng">
              <a:solidFill>
                <a:srgbClr val="6AA84F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12" name="Google Shape;112;p8"/>
          <p:cNvGrpSpPr/>
          <p:nvPr/>
        </p:nvGrpSpPr>
        <p:grpSpPr>
          <a:xfrm>
            <a:off x="1257438" y="1223500"/>
            <a:ext cx="2190041" cy="1741676"/>
            <a:chOff x="1" y="0"/>
            <a:chExt cx="2190039" cy="1741675"/>
          </a:xfrm>
        </p:grpSpPr>
        <p:sp>
          <p:nvSpPr>
            <p:cNvPr id="113" name="Google Shape;113;p8"/>
            <p:cNvSpPr/>
            <p:nvPr/>
          </p:nvSpPr>
          <p:spPr>
            <a:xfrm rot="5400000">
              <a:off x="42225" y="178525"/>
              <a:ext cx="1520926" cy="160537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4320" y="0"/>
                  </a:lnTo>
                  <a:lnTo>
                    <a:pt x="21600" y="0"/>
                  </a:lnTo>
                  <a:lnTo>
                    <a:pt x="17280" y="21600"/>
                  </a:lnTo>
                  <a:close/>
                </a:path>
              </a:pathLst>
            </a:custGeom>
            <a:solidFill>
              <a:srgbClr val="FFD966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8"/>
            <p:cNvSpPr/>
            <p:nvPr/>
          </p:nvSpPr>
          <p:spPr>
            <a:xfrm rot="5400000">
              <a:off x="32674" y="424087"/>
              <a:ext cx="296326" cy="29840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4320" y="0"/>
                  </a:lnTo>
                  <a:lnTo>
                    <a:pt x="21600" y="0"/>
                  </a:lnTo>
                  <a:lnTo>
                    <a:pt x="17280" y="2160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8"/>
            <p:cNvSpPr/>
            <p:nvPr/>
          </p:nvSpPr>
          <p:spPr>
            <a:xfrm rot="5400000">
              <a:off x="32636" y="737575"/>
              <a:ext cx="287050" cy="28905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4320" y="0"/>
                  </a:lnTo>
                  <a:lnTo>
                    <a:pt x="21600" y="0"/>
                  </a:lnTo>
                  <a:lnTo>
                    <a:pt x="17280" y="2160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8"/>
            <p:cNvSpPr/>
            <p:nvPr/>
          </p:nvSpPr>
          <p:spPr>
            <a:xfrm rot="5400000">
              <a:off x="32611" y="1051049"/>
              <a:ext cx="277800" cy="27975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4320" y="0"/>
                  </a:lnTo>
                  <a:lnTo>
                    <a:pt x="21600" y="0"/>
                  </a:lnTo>
                  <a:lnTo>
                    <a:pt x="17280" y="2160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8"/>
            <p:cNvSpPr/>
            <p:nvPr/>
          </p:nvSpPr>
          <p:spPr>
            <a:xfrm rot="5400000">
              <a:off x="360025" y="421112"/>
              <a:ext cx="1172001" cy="11800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4320" y="0"/>
                  </a:lnTo>
                  <a:lnTo>
                    <a:pt x="21600" y="0"/>
                  </a:lnTo>
                  <a:lnTo>
                    <a:pt x="17280" y="2160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8" name="Google Shape;118;p8" descr="Shape 9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77913" y="832012"/>
              <a:ext cx="298400" cy="29840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19" name="Google Shape;119;p8"/>
            <p:cNvCxnSpPr/>
            <p:nvPr/>
          </p:nvCxnSpPr>
          <p:spPr>
            <a:xfrm flipH="1">
              <a:off x="627463" y="905625"/>
              <a:ext cx="599400" cy="42420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0" name="Google Shape;120;p8"/>
            <p:cNvCxnSpPr/>
            <p:nvPr/>
          </p:nvCxnSpPr>
          <p:spPr>
            <a:xfrm>
              <a:off x="60211" y="511942"/>
              <a:ext cx="231900" cy="12270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21" name="Google Shape;121;p8"/>
            <p:cNvSpPr/>
            <p:nvPr/>
          </p:nvSpPr>
          <p:spPr>
            <a:xfrm>
              <a:off x="88563" y="1129550"/>
              <a:ext cx="165901" cy="122701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88563" y="841275"/>
              <a:ext cx="129001" cy="122700"/>
            </a:xfrm>
            <a:prstGeom prst="triangle">
              <a:avLst>
                <a:gd name="adj" fmla="val 50000"/>
              </a:avLst>
            </a:prstGeom>
            <a:solidFill>
              <a:srgbClr val="FFFFFF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8"/>
            <p:cNvSpPr txBox="1"/>
            <p:nvPr/>
          </p:nvSpPr>
          <p:spPr>
            <a:xfrm>
              <a:off x="438637" y="0"/>
              <a:ext cx="1751402" cy="4048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00" tIns="91400" rIns="91400" bIns="914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user interface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124;p8"/>
          <p:cNvGrpSpPr/>
          <p:nvPr/>
        </p:nvGrpSpPr>
        <p:grpSpPr>
          <a:xfrm>
            <a:off x="111198" y="2710149"/>
            <a:ext cx="2727852" cy="1668328"/>
            <a:chOff x="-1" y="0"/>
            <a:chExt cx="2727851" cy="1668326"/>
          </a:xfrm>
        </p:grpSpPr>
        <p:sp>
          <p:nvSpPr>
            <p:cNvPr id="125" name="Google Shape;125;p8"/>
            <p:cNvSpPr/>
            <p:nvPr/>
          </p:nvSpPr>
          <p:spPr>
            <a:xfrm>
              <a:off x="552474" y="451525"/>
              <a:ext cx="912601" cy="1216801"/>
            </a:xfrm>
            <a:prstGeom prst="ellipse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1105549" y="635900"/>
              <a:ext cx="230401" cy="239699"/>
            </a:xfrm>
            <a:prstGeom prst="ellipse">
              <a:avLst/>
            </a:prstGeom>
            <a:solidFill>
              <a:srgbClr val="000000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984222" y="1152072"/>
              <a:ext cx="416306" cy="23968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cubicBezTo>
                    <a:pt x="18618" y="20210"/>
                    <a:pt x="7309" y="16863"/>
                    <a:pt x="3709" y="13264"/>
                  </a:cubicBezTo>
                  <a:cubicBezTo>
                    <a:pt x="109" y="9663"/>
                    <a:pt x="618" y="2210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8"/>
            <p:cNvSpPr txBox="1"/>
            <p:nvPr/>
          </p:nvSpPr>
          <p:spPr>
            <a:xfrm>
              <a:off x="-1" y="1"/>
              <a:ext cx="852601" cy="6334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00" tIns="91400" rIns="91400" bIns="914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user’s view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29" name="Google Shape;129;p8"/>
            <p:cNvCxnSpPr/>
            <p:nvPr/>
          </p:nvCxnSpPr>
          <p:spPr>
            <a:xfrm rot="10800000">
              <a:off x="1133123" y="0"/>
              <a:ext cx="276601" cy="589800"/>
            </a:xfrm>
            <a:prstGeom prst="straightConnector1">
              <a:avLst/>
            </a:prstGeom>
            <a:noFill/>
            <a:ln w="38100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0" name="Google Shape;130;p8"/>
            <p:cNvCxnSpPr/>
            <p:nvPr/>
          </p:nvCxnSpPr>
          <p:spPr>
            <a:xfrm rot="10800000" flipH="1">
              <a:off x="1418949" y="313076"/>
              <a:ext cx="1308901" cy="258299"/>
            </a:xfrm>
            <a:prstGeom prst="straightConnector1">
              <a:avLst/>
            </a:prstGeom>
            <a:noFill/>
            <a:ln w="38100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8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8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9"/>
          <p:cNvSpPr txBox="1">
            <a:spLocks noGrp="1"/>
          </p:cNvSpPr>
          <p:nvPr>
            <p:ph type="sldNum" idx="12"/>
          </p:nvPr>
        </p:nvSpPr>
        <p:spPr>
          <a:xfrm>
            <a:off x="8585947" y="4835725"/>
            <a:ext cx="558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9</a:t>
            </a:fld>
            <a:r>
              <a:rPr lang="en-US"/>
              <a:t>/26</a:t>
            </a:r>
            <a:endParaRPr/>
          </a:p>
        </p:txBody>
      </p:sp>
      <p:sp>
        <p:nvSpPr>
          <p:cNvPr id="136" name="Google Shape;136;p9"/>
          <p:cNvSpPr txBox="1">
            <a:spLocks noGrp="1"/>
          </p:cNvSpPr>
          <p:nvPr>
            <p:ph type="title"/>
          </p:nvPr>
        </p:nvSpPr>
        <p:spPr>
          <a:xfrm>
            <a:off x="457200" y="324744"/>
            <a:ext cx="8229600" cy="738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Programming Languages (1/3)</a:t>
            </a:r>
            <a:endParaRPr/>
          </a:p>
        </p:txBody>
      </p:sp>
      <p:sp>
        <p:nvSpPr>
          <p:cNvPr id="137" name="Google Shape;137;p9"/>
          <p:cNvSpPr txBox="1">
            <a:spLocks noGrp="1"/>
          </p:cNvSpPr>
          <p:nvPr>
            <p:ph type="body" idx="1"/>
          </p:nvPr>
        </p:nvSpPr>
        <p:spPr>
          <a:xfrm>
            <a:off x="457199" y="1200150"/>
            <a:ext cx="8357191" cy="3635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45720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US" sz="2400" dirty="0"/>
              <a:t>Machine language</a:t>
            </a:r>
            <a:endParaRPr sz="2400" dirty="0"/>
          </a:p>
          <a:p>
            <a:pPr marL="914400" lvl="1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sz="2400" dirty="0"/>
              <a:t>machine is short for computing machine (i.e., computer)</a:t>
            </a:r>
            <a:endParaRPr sz="2400" dirty="0"/>
          </a:p>
          <a:p>
            <a:pPr marL="914400" lvl="1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sz="2400" dirty="0"/>
              <a:t>computer’s native language</a:t>
            </a:r>
            <a:endParaRPr sz="2400" dirty="0"/>
          </a:p>
          <a:p>
            <a:pPr marL="914400" lvl="1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sz="2400" dirty="0"/>
              <a:t>sequence of zeroes and ones (binary)</a:t>
            </a:r>
            <a:endParaRPr sz="2400" dirty="0"/>
          </a:p>
          <a:p>
            <a:pPr marL="914400" lvl="1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sz="2400" dirty="0"/>
              <a:t>different computers understand different sequences</a:t>
            </a:r>
            <a:endParaRPr sz="2400" dirty="0"/>
          </a:p>
          <a:p>
            <a:pPr marL="914400" lvl="1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sz="2400" dirty="0"/>
              <a:t>hard for humans to understand:</a:t>
            </a:r>
            <a:endParaRPr sz="2400" dirty="0"/>
          </a:p>
          <a:p>
            <a:pPr marL="914400" lvl="7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sz="2400" dirty="0"/>
              <a:t>01010001</a:t>
            </a:r>
            <a:r>
              <a:rPr lang="en-US" sz="2400" dirty="0">
                <a:solidFill>
                  <a:srgbClr val="000000"/>
                </a:solidFill>
              </a:rPr>
              <a:t>...</a:t>
            </a:r>
            <a:endParaRPr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-light">
  <a:themeElements>
    <a:clrScheme name="simple-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-light">
  <a:themeElements>
    <a:clrScheme name="simple-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1444</Words>
  <Application>Microsoft Macintosh PowerPoint</Application>
  <PresentationFormat>On-screen Show (16:9)</PresentationFormat>
  <Paragraphs>228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Courier New</vt:lpstr>
      <vt:lpstr>Merriweather Sans</vt:lpstr>
      <vt:lpstr>Noto Sans Symbols</vt:lpstr>
      <vt:lpstr>Wingdings</vt:lpstr>
      <vt:lpstr>simple-light</vt:lpstr>
      <vt:lpstr>What is Programming?</vt:lpstr>
      <vt:lpstr>Many Aspects of Programming </vt:lpstr>
      <vt:lpstr>What’s a Program? (1/3)</vt:lpstr>
      <vt:lpstr>What’s a Program? (2/3)</vt:lpstr>
      <vt:lpstr>What’s a Program? (3/3)</vt:lpstr>
      <vt:lpstr>Java Programs</vt:lpstr>
      <vt:lpstr>The Computer Onion</vt:lpstr>
      <vt:lpstr>Two Views of a Program</vt:lpstr>
      <vt:lpstr>Programming Languages (1/3)</vt:lpstr>
      <vt:lpstr>Programming Languages (2/3)</vt:lpstr>
      <vt:lpstr>Programming Languages (3/3)</vt:lpstr>
      <vt:lpstr>Running Compiled Programs (1/2)</vt:lpstr>
      <vt:lpstr>Running Compiled Programs (2/2)</vt:lpstr>
      <vt:lpstr>Object-Oriented Programming (1/2)</vt:lpstr>
      <vt:lpstr>Object-Oriented Programming (2/2)</vt:lpstr>
      <vt:lpstr>OOP as Modeling (1/3)</vt:lpstr>
      <vt:lpstr>OOP as Modeling (2/3)</vt:lpstr>
      <vt:lpstr>OOP as Modeling (3/3)</vt:lpstr>
      <vt:lpstr>Example: Tetris (1/3)</vt:lpstr>
      <vt:lpstr>Example: Tetris (2/3)</vt:lpstr>
      <vt:lpstr>Example: Tetris (3/3)</vt:lpstr>
      <vt:lpstr>Software Development: A 5-Step Process (1/3)</vt:lpstr>
      <vt:lpstr> Software Development: A 5-Step Process (2/3)</vt:lpstr>
      <vt:lpstr> Software Development: A 5-Step Process (3/3)</vt:lpstr>
      <vt:lpstr>Announcements (1/2)</vt:lpstr>
      <vt:lpstr>Announcements (2/2)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Programming?</dc:title>
  <dc:creator>Jessy Ma</dc:creator>
  <cp:lastModifiedBy>Angel Rodriguez</cp:lastModifiedBy>
  <cp:revision>36</cp:revision>
  <dcterms:modified xsi:type="dcterms:W3CDTF">2019-09-05T17:57:03Z</dcterms:modified>
</cp:coreProperties>
</file>